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9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0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48" r:id="rId5"/>
    <p:sldId id="2463" r:id="rId6"/>
    <p:sldId id="2478" r:id="rId7"/>
    <p:sldId id="2479" r:id="rId8"/>
    <p:sldId id="2482" r:id="rId9"/>
    <p:sldId id="2476" r:id="rId10"/>
    <p:sldId id="2477" r:id="rId11"/>
    <p:sldId id="2480" r:id="rId12"/>
    <p:sldId id="2481" r:id="rId13"/>
    <p:sldId id="2464" r:id="rId14"/>
    <p:sldId id="2436" r:id="rId15"/>
    <p:sldId id="2475" r:id="rId16"/>
    <p:sldId id="2483" r:id="rId17"/>
  </p:sldIdLst>
  <p:sldSz cx="12192000" cy="6858000"/>
  <p:notesSz cx="6858000" cy="9144000"/>
  <p:defaultTextStyle>
    <a:defPPr rtl="0">
      <a:defRPr lang="fr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757"/>
    <a:srgbClr val="01023B"/>
    <a:srgbClr val="898989"/>
    <a:srgbClr val="2F3342"/>
    <a:srgbClr val="A53F52"/>
    <a:srgbClr val="2C2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drawing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g"/></Relationships>
</file>

<file path=ppt/drawing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07/relationships/hdphoto" Target="../media/hdphoto2.wdp"/><Relationship Id="rId1" Type="http://schemas.openxmlformats.org/officeDocument/2006/relationships/image" Target="../media/image4.png"/></Relationships>
</file>

<file path=ppt/drawing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07/relationships/hdphoto" Target="../media/hdphoto3.wdp"/><Relationship Id="rId1" Type="http://schemas.openxmlformats.org/officeDocument/2006/relationships/image" Target="../media/image5.png"/></Relationships>
</file>

<file path=ppt/drawing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image" Target="../media/image2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microsoft.com/office/2007/relationships/hdphoto" Target="../media/hdphoto5.wdp"/><Relationship Id="rId1" Type="http://schemas.openxmlformats.org/officeDocument/2006/relationships/image" Target="../media/image8.png"/></Relationships>
</file>

<file path=ppt/drawing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0.32193</cdr:x>
      <cdr:y>0</cdr:y>
    </cdr:from>
    <cdr:to>
      <cdr:x>0.96622</cdr:x>
      <cdr:y>1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771775C1-BA25-9E6E-29A6-C8DEAFBADA79}"/>
            </a:ext>
          </a:extLst>
        </cdr:cNvPr>
        <cdr:cNvSpPr txBox="1"/>
      </cdr:nvSpPr>
      <cdr:spPr>
        <a:xfrm xmlns:a="http://schemas.openxmlformats.org/drawingml/2006/main">
          <a:off x="3925019" y="0"/>
          <a:ext cx="7855135" cy="52836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fr-CA" sz="1400" dirty="0">
              <a:cs typeface="Biome Light" panose="020B0303030204020804" pitchFamily="34" charset="0"/>
            </a:rPr>
            <a:t>	</a:t>
          </a:r>
        </a:p>
        <a:p xmlns:a="http://schemas.openxmlformats.org/drawingml/2006/main">
          <a:endParaRPr lang="fr-CA" sz="1400" b="1" dirty="0">
            <a:cs typeface="Biome Light" panose="020B0303030204020804" pitchFamily="34" charset="0"/>
          </a:endParaRPr>
        </a:p>
        <a:p xmlns:a="http://schemas.openxmlformats.org/drawingml/2006/main">
          <a:r>
            <a:rPr lang="fr-CA" sz="1400" b="1" dirty="0">
              <a:cs typeface="Biome Light" panose="020B0303030204020804" pitchFamily="34" charset="0"/>
            </a:rPr>
            <a:t>	</a:t>
          </a:r>
          <a:endParaRPr lang="fr-CA" sz="2000" b="1" dirty="0"/>
        </a:p>
      </cdr:txBody>
    </cdr:sp>
  </cdr:relSizeAnchor>
  <cdr:relSizeAnchor xmlns:cdr="http://schemas.openxmlformats.org/drawingml/2006/chartDrawing">
    <cdr:from>
      <cdr:x>0</cdr:x>
      <cdr:y>0</cdr:y>
    </cdr:from>
    <cdr:to>
      <cdr:x>0.46262</cdr:x>
      <cdr:y>1</cdr:y>
    </cdr:to>
    <cdr:pic>
      <cdr:nvPicPr>
        <cdr:cNvPr id="5" name="chart">
          <a:extLst xmlns:a="http://schemas.openxmlformats.org/drawingml/2006/main">
            <a:ext uri="{FF2B5EF4-FFF2-40B4-BE49-F238E27FC236}">
              <a16:creationId xmlns:a16="http://schemas.microsoft.com/office/drawing/2014/main" id="{DDCF73E4-8ADF-A8E4-6717-AB8C457995A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640308" cy="528369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0.47525</cdr:x>
      <cdr:y>0.07044</cdr:y>
    </cdr:from>
    <cdr:to>
      <cdr:x>0.91262</cdr:x>
      <cdr:y>0.2435</cdr:y>
    </cdr:to>
    <cdr:sp macro="" textlink="">
      <cdr:nvSpPr>
        <cdr:cNvPr id="3" name="ZoneTexte 2">
          <a:extLst xmlns:a="http://schemas.openxmlformats.org/drawingml/2006/main">
            <a:ext uri="{FF2B5EF4-FFF2-40B4-BE49-F238E27FC236}">
              <a16:creationId xmlns:a16="http://schemas.microsoft.com/office/drawing/2014/main" id="{A5252DDE-02A0-2DD3-647C-673A07955721}"/>
            </a:ext>
          </a:extLst>
        </cdr:cNvPr>
        <cdr:cNvSpPr txBox="1"/>
      </cdr:nvSpPr>
      <cdr:spPr>
        <a:xfrm xmlns:a="http://schemas.openxmlformats.org/drawingml/2006/main">
          <a:off x="5794217" y="372185"/>
          <a:ext cx="5332491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CA" sz="1100" dirty="0"/>
        </a:p>
      </cdr:txBody>
    </cdr:sp>
  </cdr:relSizeAnchor>
  <cdr:relSizeAnchor xmlns:cdr="http://schemas.openxmlformats.org/drawingml/2006/chartDrawing">
    <cdr:from>
      <cdr:x>0.5</cdr:x>
      <cdr:y>0.04302</cdr:y>
    </cdr:from>
    <cdr:to>
      <cdr:x>0.98094</cdr:x>
      <cdr:y>0.92354</cdr:y>
    </cdr:to>
    <cdr:sp macro="" textlink="">
      <cdr:nvSpPr>
        <cdr:cNvPr id="4" name="ZoneTexte 3">
          <a:extLst xmlns:a="http://schemas.openxmlformats.org/drawingml/2006/main">
            <a:ext uri="{FF2B5EF4-FFF2-40B4-BE49-F238E27FC236}">
              <a16:creationId xmlns:a16="http://schemas.microsoft.com/office/drawing/2014/main" id="{D2FA5E69-51D9-6090-C752-8C61C908AED8}"/>
            </a:ext>
          </a:extLst>
        </cdr:cNvPr>
        <cdr:cNvSpPr txBox="1"/>
      </cdr:nvSpPr>
      <cdr:spPr>
        <a:xfrm xmlns:a="http://schemas.openxmlformats.org/drawingml/2006/main">
          <a:off x="6096000" y="227330"/>
          <a:ext cx="5863628" cy="46523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>
            <a:lnSpc>
              <a:spcPct val="150000"/>
            </a:lnSpc>
          </a:pPr>
          <a:r>
            <a:rPr lang="fr-CA" sz="2000" b="1" dirty="0"/>
            <a:t>Plan de la présentation</a:t>
          </a:r>
        </a:p>
        <a:p xmlns:a="http://schemas.openxmlformats.org/drawingml/2006/main">
          <a:pPr algn="ctr">
            <a:lnSpc>
              <a:spcPct val="150000"/>
            </a:lnSpc>
          </a:pPr>
          <a:endParaRPr lang="fr-CA" sz="2000" b="1" dirty="0"/>
        </a:p>
        <a:p xmlns:a="http://schemas.openxmlformats.org/drawingml/2006/main">
          <a:pPr algn="l">
            <a:lnSpc>
              <a:spcPct val="150000"/>
            </a:lnSpc>
          </a:pPr>
          <a:r>
            <a:rPr lang="fr-CA" sz="1400" b="1" dirty="0"/>
            <a:t>       Présentation de l'entreprise</a:t>
          </a:r>
        </a:p>
        <a:p xmlns:a="http://schemas.openxmlformats.org/drawingml/2006/main">
          <a:pPr algn="l">
            <a:lnSpc>
              <a:spcPct val="150000"/>
            </a:lnSpc>
          </a:pPr>
          <a:r>
            <a:rPr lang="fr-CA" sz="1400" b="1" dirty="0"/>
            <a:t>       Besoin et problème</a:t>
          </a:r>
        </a:p>
        <a:p xmlns:a="http://schemas.openxmlformats.org/drawingml/2006/main">
          <a:pPr algn="l">
            <a:lnSpc>
              <a:spcPct val="150000"/>
            </a:lnSpc>
          </a:pPr>
          <a:r>
            <a:rPr lang="fr-CA" sz="1400" b="1" dirty="0"/>
            <a:t>       Avantages</a:t>
          </a:r>
        </a:p>
        <a:p xmlns:a="http://schemas.openxmlformats.org/drawingml/2006/main">
          <a:pPr algn="l">
            <a:lnSpc>
              <a:spcPct val="150000"/>
            </a:lnSpc>
          </a:pPr>
          <a:r>
            <a:rPr lang="fr-CA" sz="1400" b="1" dirty="0"/>
            <a:t>       Scenario choisi</a:t>
          </a:r>
        </a:p>
        <a:p xmlns:a="http://schemas.openxmlformats.org/drawingml/2006/main">
          <a:pPr algn="l">
            <a:lnSpc>
              <a:spcPct val="150000"/>
            </a:lnSpc>
          </a:pPr>
          <a:r>
            <a:rPr lang="fr-CA" sz="1400" b="1" dirty="0"/>
            <a:t>       Technologies utilisées</a:t>
          </a:r>
        </a:p>
        <a:p xmlns:a="http://schemas.openxmlformats.org/drawingml/2006/main">
          <a:pPr algn="l">
            <a:lnSpc>
              <a:spcPct val="150000"/>
            </a:lnSpc>
          </a:pPr>
          <a:r>
            <a:rPr lang="fr-CA" sz="1400" b="1" dirty="0"/>
            <a:t>       Plan du site</a:t>
          </a:r>
        </a:p>
        <a:p xmlns:a="http://schemas.openxmlformats.org/drawingml/2006/main">
          <a:pPr algn="l">
            <a:lnSpc>
              <a:spcPct val="150000"/>
            </a:lnSpc>
          </a:pPr>
          <a:r>
            <a:rPr lang="fr-CA" sz="1400" b="1" dirty="0"/>
            <a:t>       Diagramme de l’administrateur</a:t>
          </a:r>
        </a:p>
        <a:p xmlns:a="http://schemas.openxmlformats.org/drawingml/2006/main">
          <a:pPr algn="l">
            <a:lnSpc>
              <a:spcPct val="150000"/>
            </a:lnSpc>
          </a:pPr>
          <a:r>
            <a:rPr lang="fr-CA" sz="1400" b="1" dirty="0"/>
            <a:t>       Schéma de base de données</a:t>
          </a:r>
        </a:p>
        <a:p xmlns:a="http://schemas.openxmlformats.org/drawingml/2006/main">
          <a:pPr algn="l">
            <a:lnSpc>
              <a:spcPct val="150000"/>
            </a:lnSpc>
          </a:pPr>
          <a:r>
            <a:rPr lang="fr-CA" sz="1400" b="1" dirty="0"/>
            <a:t>       Démonstration</a:t>
          </a:r>
        </a:p>
        <a:p xmlns:a="http://schemas.openxmlformats.org/drawingml/2006/main">
          <a:pPr algn="l">
            <a:lnSpc>
              <a:spcPct val="150000"/>
            </a:lnSpc>
          </a:pPr>
          <a:r>
            <a:rPr lang="fr-CA" sz="1400" b="1" dirty="0"/>
            <a:t>       Difficultés rencontrées</a:t>
          </a:r>
        </a:p>
        <a:p xmlns:a="http://schemas.openxmlformats.org/drawingml/2006/main">
          <a:pPr algn="l">
            <a:lnSpc>
              <a:spcPct val="150000"/>
            </a:lnSpc>
          </a:pPr>
          <a:r>
            <a:rPr lang="fr-CA" sz="1400" b="1" dirty="0"/>
            <a:t>       Conclusion</a:t>
          </a:r>
        </a:p>
      </cdr:txBody>
    </cdr:sp>
  </cdr:relSizeAnchor>
  <cdr:relSizeAnchor xmlns:cdr="http://schemas.openxmlformats.org/drawingml/2006/chartDrawing">
    <cdr:from>
      <cdr:x>0.5</cdr:x>
      <cdr:y>0.24492</cdr:y>
    </cdr:from>
    <cdr:to>
      <cdr:x>0.51856</cdr:x>
      <cdr:y>0.28775</cdr:y>
    </cdr:to>
    <cdr:pic>
      <cdr:nvPicPr>
        <cdr:cNvPr id="8" name="Image 7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9C1C9D9C-04FE-4D05-9ADB-82A7593CD6E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6095998" y="1294069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0.41925</cdr:y>
    </cdr:from>
    <cdr:to>
      <cdr:x>0.51856</cdr:x>
      <cdr:y>0.46208</cdr:y>
    </cdr:to>
    <cdr:pic>
      <cdr:nvPicPr>
        <cdr:cNvPr id="9" name="Image 8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12063ABB-A6E8-7469-3FF6-344D6986BBB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6095998" y="2215162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0.36644</cdr:y>
    </cdr:from>
    <cdr:to>
      <cdr:x>0.51856</cdr:x>
      <cdr:y>0.40928</cdr:y>
    </cdr:to>
    <cdr:pic>
      <cdr:nvPicPr>
        <cdr:cNvPr id="10" name="Image 9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12063ABB-A6E8-7469-3FF6-344D6986BBB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6095998" y="1936171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0.30818</cdr:y>
    </cdr:from>
    <cdr:to>
      <cdr:x>0.51856</cdr:x>
      <cdr:y>0.35102</cdr:y>
    </cdr:to>
    <cdr:pic>
      <cdr:nvPicPr>
        <cdr:cNvPr id="11" name="Image 10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12063ABB-A6E8-7469-3FF6-344D6986BBB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6095998" y="1628353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0.72402</cdr:y>
    </cdr:from>
    <cdr:to>
      <cdr:x>0.51856</cdr:x>
      <cdr:y>0.76686</cdr:y>
    </cdr:to>
    <cdr:pic>
      <cdr:nvPicPr>
        <cdr:cNvPr id="12" name="Image 11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12063ABB-A6E8-7469-3FF6-344D6986BBB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6095998" y="3825519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0.65921</cdr:y>
    </cdr:from>
    <cdr:to>
      <cdr:x>0.51856</cdr:x>
      <cdr:y>0.70204</cdr:y>
    </cdr:to>
    <cdr:pic>
      <cdr:nvPicPr>
        <cdr:cNvPr id="13" name="Image 12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12063ABB-A6E8-7469-3FF6-344D6986BBB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6095998" y="3483043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0.59894</cdr:y>
    </cdr:from>
    <cdr:to>
      <cdr:x>0.51856</cdr:x>
      <cdr:y>0.64178</cdr:y>
    </cdr:to>
    <cdr:pic>
      <cdr:nvPicPr>
        <cdr:cNvPr id="14" name="Image 13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12063ABB-A6E8-7469-3FF6-344D6986BBB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6095998" y="3164616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0.53897</cdr:y>
    </cdr:from>
    <cdr:to>
      <cdr:x>0.51856</cdr:x>
      <cdr:y>0.58181</cdr:y>
    </cdr:to>
    <cdr:pic>
      <cdr:nvPicPr>
        <cdr:cNvPr id="15" name="Image 14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12063ABB-A6E8-7469-3FF6-344D6986BBB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6095998" y="2847746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0.47858</cdr:y>
    </cdr:from>
    <cdr:to>
      <cdr:x>0.51856</cdr:x>
      <cdr:y>0.52142</cdr:y>
    </cdr:to>
    <cdr:pic>
      <cdr:nvPicPr>
        <cdr:cNvPr id="16" name="Image 15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12063ABB-A6E8-7469-3FF6-344D6986BBB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6095998" y="2528676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0.78847</cdr:y>
    </cdr:from>
    <cdr:to>
      <cdr:x>0.51856</cdr:x>
      <cdr:y>0.83131</cdr:y>
    </cdr:to>
    <cdr:pic>
      <cdr:nvPicPr>
        <cdr:cNvPr id="17" name="Image 16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B68919A6-CB17-1CC3-93D7-3E495A9208A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6095998" y="4166029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</cdr:x>
      <cdr:y>0.84777</cdr:y>
    </cdr:from>
    <cdr:to>
      <cdr:x>0.51856</cdr:x>
      <cdr:y>0.89061</cdr:y>
    </cdr:to>
    <cdr:pic>
      <cdr:nvPicPr>
        <cdr:cNvPr id="18" name="Image 17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4B9725A1-3005-851C-BA5D-58888FCAA8B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6095998" y="4479380"/>
          <a:ext cx="226337" cy="226337"/>
        </a:xfrm>
        <a:prstGeom xmlns:a="http://schemas.openxmlformats.org/drawingml/2006/main" prst="rect">
          <a:avLst/>
        </a:prstGeom>
      </cdr:spPr>
    </cdr:pic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0.03351</cdr:x>
      <cdr:y>0.04694</cdr:y>
    </cdr:from>
    <cdr:to>
      <cdr:x>0.96622</cdr:x>
      <cdr:y>0.75334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771775C1-BA25-9E6E-29A6-C8DEAFBADA79}"/>
            </a:ext>
          </a:extLst>
        </cdr:cNvPr>
        <cdr:cNvSpPr txBox="1"/>
      </cdr:nvSpPr>
      <cdr:spPr>
        <a:xfrm xmlns:a="http://schemas.openxmlformats.org/drawingml/2006/main">
          <a:off x="408554" y="248016"/>
          <a:ext cx="11371601" cy="37323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fr-CA" sz="14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</cdr:txBody>
    </cdr:sp>
  </cdr:relSizeAnchor>
  <cdr:relSizeAnchor xmlns:cdr="http://schemas.openxmlformats.org/drawingml/2006/chartDrawing">
    <cdr:from>
      <cdr:x>1.64042E-7</cdr:x>
      <cdr:y>0.29814</cdr:y>
    </cdr:from>
    <cdr:to>
      <cdr:x>1</cdr:x>
      <cdr:y>1</cdr:y>
    </cdr:to>
    <cdr:sp macro="" textlink="">
      <cdr:nvSpPr>
        <cdr:cNvPr id="6" name="ZoneTexte 5">
          <a:extLst xmlns:a="http://schemas.openxmlformats.org/drawingml/2006/main">
            <a:ext uri="{FF2B5EF4-FFF2-40B4-BE49-F238E27FC236}">
              <a16:creationId xmlns:a16="http://schemas.microsoft.com/office/drawing/2014/main" id="{52E86930-8893-8E22-7F18-E6CD00213576}"/>
            </a:ext>
          </a:extLst>
        </cdr:cNvPr>
        <cdr:cNvSpPr txBox="1"/>
      </cdr:nvSpPr>
      <cdr:spPr>
        <a:xfrm xmlns:a="http://schemas.openxmlformats.org/drawingml/2006/main">
          <a:off x="2" y="1575290"/>
          <a:ext cx="12191998" cy="3708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CA" sz="1100" dirty="0"/>
        </a:p>
      </cdr:txBody>
    </cdr:sp>
  </cdr:relSizeAnchor>
  <cdr:relSizeAnchor xmlns:cdr="http://schemas.openxmlformats.org/drawingml/2006/chartDrawing">
    <cdr:from>
      <cdr:x>0.00606</cdr:x>
      <cdr:y>0.35806</cdr:y>
    </cdr:from>
    <cdr:to>
      <cdr:x>0.99675</cdr:x>
      <cdr:y>1</cdr:y>
    </cdr:to>
    <cdr:sp macro="" textlink="">
      <cdr:nvSpPr>
        <cdr:cNvPr id="7" name="ZoneTexte 6">
          <a:extLst xmlns:a="http://schemas.openxmlformats.org/drawingml/2006/main">
            <a:ext uri="{FF2B5EF4-FFF2-40B4-BE49-F238E27FC236}">
              <a16:creationId xmlns:a16="http://schemas.microsoft.com/office/drawing/2014/main" id="{BEAE74B9-3D5E-2952-8EFD-E8230E1ADF5F}"/>
            </a:ext>
          </a:extLst>
        </cdr:cNvPr>
        <cdr:cNvSpPr txBox="1"/>
      </cdr:nvSpPr>
      <cdr:spPr>
        <a:xfrm xmlns:a="http://schemas.openxmlformats.org/drawingml/2006/main">
          <a:off x="73891" y="1891900"/>
          <a:ext cx="12078484" cy="33917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CA" sz="1100" dirty="0"/>
        </a:p>
      </cdr:txBody>
    </cdr:sp>
  </cdr:relSizeAnchor>
  <cdr:relSizeAnchor xmlns:cdr="http://schemas.openxmlformats.org/drawingml/2006/chartDrawing">
    <cdr:from>
      <cdr:x>3.28084E-7</cdr:x>
      <cdr:y>0.01218</cdr:y>
    </cdr:from>
    <cdr:to>
      <cdr:x>0.16337</cdr:x>
      <cdr:y>0.38229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79A2CB65-164F-6E19-2B8B-75764ABE99B4}"/>
            </a:ext>
          </a:extLst>
        </cdr:cNvPr>
        <cdr:cNvSpPr/>
      </cdr:nvSpPr>
      <cdr:spPr>
        <a:xfrm xmlns:a="http://schemas.openxmlformats.org/drawingml/2006/main">
          <a:off x="4" y="64366"/>
          <a:ext cx="1991762" cy="1955549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fr-FR"/>
        </a:p>
      </cdr:txBody>
    </cdr:sp>
  </cdr:relSizeAnchor>
  <cdr:relSizeAnchor xmlns:cdr="http://schemas.openxmlformats.org/drawingml/2006/chartDrawing">
    <cdr:from>
      <cdr:x>0</cdr:x>
      <cdr:y>0</cdr:y>
    </cdr:from>
    <cdr:to>
      <cdr:x>0.44035</cdr:x>
      <cdr:y>1</cdr:y>
    </cdr:to>
    <cdr:pic>
      <cdr:nvPicPr>
        <cdr:cNvPr id="9" name="Image 8" descr="Une image contenant habits, personne, debout, Pantalons">
          <a:extLst xmlns:a="http://schemas.openxmlformats.org/drawingml/2006/main">
            <a:ext uri="{FF2B5EF4-FFF2-40B4-BE49-F238E27FC236}">
              <a16:creationId xmlns:a16="http://schemas.microsoft.com/office/drawing/2014/main" id="{8D863A72-A8F7-960B-E252-813968681BD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368709" cy="5283690"/>
        </a:xfrm>
        <a:prstGeom xmlns:a="http://schemas.openxmlformats.org/drawingml/2006/main" prst="rect">
          <a:avLst/>
        </a:prstGeom>
      </cdr:spPr>
    </cdr:pic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0.03351</cdr:x>
      <cdr:y>0.04694</cdr:y>
    </cdr:from>
    <cdr:to>
      <cdr:x>0.96622</cdr:x>
      <cdr:y>0.75334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771775C1-BA25-9E6E-29A6-C8DEAFBADA79}"/>
            </a:ext>
          </a:extLst>
        </cdr:cNvPr>
        <cdr:cNvSpPr txBox="1"/>
      </cdr:nvSpPr>
      <cdr:spPr>
        <a:xfrm xmlns:a="http://schemas.openxmlformats.org/drawingml/2006/main">
          <a:off x="408554" y="248016"/>
          <a:ext cx="11371601" cy="37323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fr-CA" sz="14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</cdr:txBody>
    </cdr:sp>
  </cdr:relSizeAnchor>
  <cdr:relSizeAnchor xmlns:cdr="http://schemas.openxmlformats.org/drawingml/2006/chartDrawing">
    <cdr:from>
      <cdr:x>1.64042E-7</cdr:x>
      <cdr:y>0.29814</cdr:y>
    </cdr:from>
    <cdr:to>
      <cdr:x>1</cdr:x>
      <cdr:y>1</cdr:y>
    </cdr:to>
    <cdr:sp macro="" textlink="">
      <cdr:nvSpPr>
        <cdr:cNvPr id="6" name="ZoneTexte 5">
          <a:extLst xmlns:a="http://schemas.openxmlformats.org/drawingml/2006/main">
            <a:ext uri="{FF2B5EF4-FFF2-40B4-BE49-F238E27FC236}">
              <a16:creationId xmlns:a16="http://schemas.microsoft.com/office/drawing/2014/main" id="{52E86930-8893-8E22-7F18-E6CD00213576}"/>
            </a:ext>
          </a:extLst>
        </cdr:cNvPr>
        <cdr:cNvSpPr txBox="1"/>
      </cdr:nvSpPr>
      <cdr:spPr>
        <a:xfrm xmlns:a="http://schemas.openxmlformats.org/drawingml/2006/main">
          <a:off x="2" y="1575290"/>
          <a:ext cx="12191998" cy="3708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CA" sz="1100" dirty="0"/>
        </a:p>
      </cdr:txBody>
    </cdr:sp>
  </cdr:relSizeAnchor>
  <cdr:relSizeAnchor xmlns:cdr="http://schemas.openxmlformats.org/drawingml/2006/chartDrawing">
    <cdr:from>
      <cdr:x>0.00606</cdr:x>
      <cdr:y>0.35806</cdr:y>
    </cdr:from>
    <cdr:to>
      <cdr:x>0.99675</cdr:x>
      <cdr:y>1</cdr:y>
    </cdr:to>
    <cdr:sp macro="" textlink="">
      <cdr:nvSpPr>
        <cdr:cNvPr id="7" name="ZoneTexte 6">
          <a:extLst xmlns:a="http://schemas.openxmlformats.org/drawingml/2006/main">
            <a:ext uri="{FF2B5EF4-FFF2-40B4-BE49-F238E27FC236}">
              <a16:creationId xmlns:a16="http://schemas.microsoft.com/office/drawing/2014/main" id="{BEAE74B9-3D5E-2952-8EFD-E8230E1ADF5F}"/>
            </a:ext>
          </a:extLst>
        </cdr:cNvPr>
        <cdr:cNvSpPr txBox="1"/>
      </cdr:nvSpPr>
      <cdr:spPr>
        <a:xfrm xmlns:a="http://schemas.openxmlformats.org/drawingml/2006/main">
          <a:off x="73891" y="1891900"/>
          <a:ext cx="12078484" cy="33917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CA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0.32901</cdr:x>
      <cdr:y>0</cdr:y>
    </cdr:from>
    <cdr:to>
      <cdr:x>0.96622</cdr:x>
      <cdr:y>1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771775C1-BA25-9E6E-29A6-C8DEAFBADA79}"/>
            </a:ext>
          </a:extLst>
        </cdr:cNvPr>
        <cdr:cNvSpPr txBox="1"/>
      </cdr:nvSpPr>
      <cdr:spPr>
        <a:xfrm xmlns:a="http://schemas.openxmlformats.org/drawingml/2006/main">
          <a:off x="4011284" y="0"/>
          <a:ext cx="7768871" cy="52836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fr-CA" sz="12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200" dirty="0"/>
            <a:t>	</a:t>
          </a:r>
        </a:p>
      </cdr:txBody>
    </cdr:sp>
  </cdr:relSizeAnchor>
  <cdr:relSizeAnchor xmlns:cdr="http://schemas.openxmlformats.org/drawingml/2006/chartDrawing">
    <cdr:from>
      <cdr:x>0</cdr:x>
      <cdr:y>0</cdr:y>
    </cdr:from>
    <cdr:to>
      <cdr:x>0.32896</cdr:x>
      <cdr:y>1</cdr:y>
    </cdr:to>
    <cdr:pic>
      <cdr:nvPicPr>
        <cdr:cNvPr id="5" name="Image 4" descr="Une image contenant personne, intérieur, habits, mur">
          <a:extLst xmlns:a="http://schemas.openxmlformats.org/drawingml/2006/main">
            <a:ext uri="{FF2B5EF4-FFF2-40B4-BE49-F238E27FC236}">
              <a16:creationId xmlns:a16="http://schemas.microsoft.com/office/drawing/2014/main" id="{DA6F4EDA-D296-7C87-D119-C75348B4AAF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alphaModFix amt="60000"/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artisticTexturizer trans="25000" scaling="20"/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010686" cy="5283690"/>
        </a:xfrm>
        <a:prstGeom xmlns:a="http://schemas.openxmlformats.org/drawingml/2006/main" prst="rect">
          <a:avLst/>
        </a:prstGeom>
        <a:effectLst xmlns:a="http://schemas.openxmlformats.org/drawingml/2006/main">
          <a:glow>
            <a:schemeClr val="accent1">
              <a:alpha val="0"/>
            </a:schemeClr>
          </a:glow>
        </a:effectLst>
      </cdr:spPr>
    </cdr:pic>
  </cdr:relSizeAnchor>
  <cdr:relSizeAnchor xmlns:cdr="http://schemas.openxmlformats.org/drawingml/2006/chartDrawing">
    <cdr:from>
      <cdr:x>0.43723</cdr:x>
      <cdr:y>0.2235</cdr:y>
    </cdr:from>
    <cdr:to>
      <cdr:x>0.45579</cdr:x>
      <cdr:y>0.26634</cdr:y>
    </cdr:to>
    <cdr:pic>
      <cdr:nvPicPr>
        <cdr:cNvPr id="3" name="Image 2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0C07251B-FD29-3446-229A-BCEB1556A15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330741" y="1180884"/>
          <a:ext cx="226283" cy="22635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0.43688</cdr:x>
      <cdr:y>0.29796</cdr:y>
    </cdr:from>
    <cdr:to>
      <cdr:x>0.45545</cdr:x>
      <cdr:y>0.34079</cdr:y>
    </cdr:to>
    <cdr:pic>
      <cdr:nvPicPr>
        <cdr:cNvPr id="4" name="Image 3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0C07251B-FD29-3446-229A-BCEB1556A15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326455" y="1574310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0.43733</cdr:x>
      <cdr:y>0.38311</cdr:y>
    </cdr:from>
    <cdr:to>
      <cdr:x>0.4559</cdr:x>
      <cdr:y>0.42594</cdr:y>
    </cdr:to>
    <cdr:pic>
      <cdr:nvPicPr>
        <cdr:cNvPr id="6" name="Image 5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0C07251B-FD29-3446-229A-BCEB1556A15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331928" y="2024210"/>
          <a:ext cx="226405" cy="22630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0.47376</cdr:x>
      <cdr:y>0.1801</cdr:y>
    </cdr:from>
    <cdr:to>
      <cdr:x>0.95347</cdr:x>
      <cdr:y>0.78325</cdr:y>
    </cdr:to>
    <cdr:sp macro="" textlink="">
      <cdr:nvSpPr>
        <cdr:cNvPr id="7" name="ZoneTexte 6">
          <a:extLst xmlns:a="http://schemas.openxmlformats.org/drawingml/2006/main">
            <a:ext uri="{FF2B5EF4-FFF2-40B4-BE49-F238E27FC236}">
              <a16:creationId xmlns:a16="http://schemas.microsoft.com/office/drawing/2014/main" id="{9CF7DEBC-686D-FE2B-2D33-696980F580AD}"/>
            </a:ext>
          </a:extLst>
        </cdr:cNvPr>
        <cdr:cNvSpPr txBox="1"/>
      </cdr:nvSpPr>
      <cdr:spPr>
        <a:xfrm xmlns:a="http://schemas.openxmlformats.org/drawingml/2006/main">
          <a:off x="5776111" y="951607"/>
          <a:ext cx="5848539" cy="31868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Entreprise de vente de produits cosmétiques</a:t>
          </a:r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Fondée en 2023 par Rissinatou Kabore </a:t>
          </a:r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Boutique physique: Montréal </a:t>
          </a:r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Boutique virtuelle: ce projet</a:t>
          </a:r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Publique cible: Population afro</a:t>
          </a:r>
        </a:p>
        <a:p xmlns:a="http://schemas.openxmlformats.org/drawingml/2006/main">
          <a:pPr>
            <a:lnSpc>
              <a:spcPct val="200000"/>
            </a:lnSpc>
          </a:pPr>
          <a:endParaRPr lang="fr-CA" sz="1400" b="1" dirty="0"/>
        </a:p>
        <a:p xmlns:a="http://schemas.openxmlformats.org/drawingml/2006/main">
          <a:endParaRPr lang="fr-CA" sz="1100" dirty="0"/>
        </a:p>
      </cdr:txBody>
    </cdr:sp>
  </cdr:relSizeAnchor>
  <cdr:relSizeAnchor xmlns:cdr="http://schemas.openxmlformats.org/drawingml/2006/chartDrawing">
    <cdr:from>
      <cdr:x>0.43725</cdr:x>
      <cdr:y>0.45717</cdr:y>
    </cdr:from>
    <cdr:to>
      <cdr:x>0.45582</cdr:x>
      <cdr:y>0.5</cdr:y>
    </cdr:to>
    <cdr:pic>
      <cdr:nvPicPr>
        <cdr:cNvPr id="8" name="Image 7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9CC87DB7-A77F-ED8A-8668-4A6D245A813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330969" y="2415545"/>
          <a:ext cx="226405" cy="22630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0.43796</cdr:x>
      <cdr:y>0.54129</cdr:y>
    </cdr:from>
    <cdr:to>
      <cdr:x>0.45653</cdr:x>
      <cdr:y>0.58412</cdr:y>
    </cdr:to>
    <cdr:pic>
      <cdr:nvPicPr>
        <cdr:cNvPr id="9" name="Image 8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9CC87DB7-A77F-ED8A-8668-4A6D245A813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339596" y="2860014"/>
          <a:ext cx="226405" cy="22630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0.3926</cdr:x>
      <cdr:y>0</cdr:y>
    </cdr:from>
    <cdr:to>
      <cdr:x>1</cdr:x>
      <cdr:y>1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771775C1-BA25-9E6E-29A6-C8DEAFBADA79}"/>
            </a:ext>
          </a:extLst>
        </cdr:cNvPr>
        <cdr:cNvSpPr txBox="1"/>
      </cdr:nvSpPr>
      <cdr:spPr>
        <a:xfrm xmlns:a="http://schemas.openxmlformats.org/drawingml/2006/main">
          <a:off x="4786580" y="0"/>
          <a:ext cx="7405419" cy="52836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endParaRPr lang="fr-CA" sz="1400" dirty="0"/>
        </a:p>
        <a:p xmlns:a="http://schemas.openxmlformats.org/drawingml/2006/main">
          <a:pPr algn="ctr">
            <a:lnSpc>
              <a:spcPct val="150000"/>
            </a:lnSpc>
          </a:pPr>
          <a:r>
            <a:rPr lang="fr-CA" sz="1400" dirty="0"/>
            <a:t>	</a:t>
          </a:r>
          <a:r>
            <a:rPr lang="fr-CA" sz="2000" b="1" dirty="0"/>
            <a:t>Besoins</a:t>
          </a:r>
          <a:endParaRPr lang="fr-CA" sz="2000" b="1" dirty="0">
            <a:solidFill>
              <a:schemeClr val="tx1"/>
            </a:solidFill>
          </a:endParaRPr>
        </a:p>
        <a:p xmlns:a="http://schemas.openxmlformats.org/drawingml/2006/main">
          <a:pPr>
            <a:lnSpc>
              <a:spcPct val="150000"/>
            </a:lnSpc>
          </a:pPr>
          <a:r>
            <a:rPr lang="fr-CA" sz="1400" b="1" dirty="0">
              <a:solidFill>
                <a:srgbClr val="FFC000"/>
              </a:solidFill>
            </a:rPr>
            <a:t>	</a:t>
          </a:r>
          <a:r>
            <a:rPr lang="fr-CA" sz="1400" b="1" dirty="0"/>
            <a:t>Plateforme de commerce électronique robuste 	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400" b="1" dirty="0"/>
            <a:t>	Sécurité des transactions</a:t>
          </a:r>
          <a:endParaRPr lang="fr-CA" sz="1400" dirty="0"/>
        </a:p>
        <a:p xmlns:a="http://schemas.openxmlformats.org/drawingml/2006/main">
          <a:pPr>
            <a:lnSpc>
              <a:spcPct val="150000"/>
            </a:lnSpc>
          </a:pPr>
          <a:r>
            <a:rPr lang="fr-CA" sz="1400" b="1" dirty="0"/>
            <a:t>	Marketing et visibilité en ligne </a:t>
          </a:r>
          <a:endParaRPr lang="fr-CA" sz="1400" dirty="0"/>
        </a:p>
        <a:p xmlns:a="http://schemas.openxmlformats.org/drawingml/2006/main">
          <a:pPr>
            <a:lnSpc>
              <a:spcPct val="150000"/>
            </a:lnSpc>
          </a:pPr>
          <a:r>
            <a:rPr lang="fr-CA" sz="1400" b="1" dirty="0"/>
            <a:t>	Service client</a:t>
          </a:r>
        </a:p>
        <a:p xmlns:a="http://schemas.openxmlformats.org/drawingml/2006/main">
          <a:pPr algn="ctr">
            <a:lnSpc>
              <a:spcPct val="150000"/>
            </a:lnSpc>
          </a:pPr>
          <a:endParaRPr lang="fr-CA" sz="2000" b="1" dirty="0"/>
        </a:p>
        <a:p xmlns:a="http://schemas.openxmlformats.org/drawingml/2006/main">
          <a:pPr algn="ctr">
            <a:lnSpc>
              <a:spcPct val="150000"/>
            </a:lnSpc>
          </a:pPr>
          <a:r>
            <a:rPr lang="fr-CA" sz="2000" b="1" dirty="0"/>
            <a:t>Problèmes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b="1" dirty="0"/>
            <a:t>	</a:t>
          </a:r>
          <a:r>
            <a:rPr lang="fr-CA" sz="1400" b="1" dirty="0"/>
            <a:t>Réglementations commerciales et douanières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400" b="1" dirty="0"/>
            <a:t>	Concurrence accrue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400" b="1" dirty="0"/>
            <a:t>	Gestion des stocks	</a:t>
          </a:r>
        </a:p>
        <a:p xmlns:a="http://schemas.openxmlformats.org/drawingml/2006/main">
          <a:pPr>
            <a:lnSpc>
              <a:spcPct val="150000"/>
            </a:lnSpc>
          </a:pPr>
          <a:endParaRPr lang="fr-CA" sz="1400" dirty="0"/>
        </a:p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</cdr:txBody>
    </cdr:sp>
  </cdr:relSizeAnchor>
  <cdr:relSizeAnchor xmlns:cdr="http://schemas.openxmlformats.org/drawingml/2006/chartDrawing">
    <cdr:from>
      <cdr:x>0</cdr:x>
      <cdr:y>0</cdr:y>
    </cdr:from>
    <cdr:to>
      <cdr:x>0.39337</cdr:x>
      <cdr:y>1</cdr:y>
    </cdr:to>
    <cdr:pic>
      <cdr:nvPicPr>
        <cdr:cNvPr id="5" name="Image 4" descr="Une image contenant personne, Visage humain, intérieur, mur">
          <a:extLst xmlns:a="http://schemas.openxmlformats.org/drawingml/2006/main">
            <a:ext uri="{FF2B5EF4-FFF2-40B4-BE49-F238E27FC236}">
              <a16:creationId xmlns:a16="http://schemas.microsoft.com/office/drawing/2014/main" id="{F4B70654-83ED-F2E0-3893-8AFBC3E255B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alphaModFix amt="75000"/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artisticTexturizer/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795936" cy="528369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0.42814</cdr:x>
      <cdr:y>0.24492</cdr:y>
    </cdr:from>
    <cdr:to>
      <cdr:x>0.4467</cdr:x>
      <cdr:y>0.28775</cdr:y>
    </cdr:to>
    <cdr:pic>
      <cdr:nvPicPr>
        <cdr:cNvPr id="3" name="Image 2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2A25E756-888A-EB71-A2FA-5910F4AB2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219824" y="1294069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0.42814</cdr:x>
      <cdr:y>0.29796</cdr:y>
    </cdr:from>
    <cdr:to>
      <cdr:x>0.4467</cdr:x>
      <cdr:y>0.34079</cdr:y>
    </cdr:to>
    <cdr:pic>
      <cdr:nvPicPr>
        <cdr:cNvPr id="4" name="Image 3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2A25E756-888A-EB71-A2FA-5910F4AB2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219824" y="1574310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0.42814</cdr:x>
      <cdr:y>0.35102</cdr:y>
    </cdr:from>
    <cdr:to>
      <cdr:x>0.4467</cdr:x>
      <cdr:y>0.39386</cdr:y>
    </cdr:to>
    <cdr:pic>
      <cdr:nvPicPr>
        <cdr:cNvPr id="6" name="Image 5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2A25E756-888A-EB71-A2FA-5910F4AB2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219824" y="1854690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0.42888</cdr:x>
      <cdr:y>0.41925</cdr:y>
    </cdr:from>
    <cdr:to>
      <cdr:x>0.44744</cdr:x>
      <cdr:y>0.46208</cdr:y>
    </cdr:to>
    <cdr:pic>
      <cdr:nvPicPr>
        <cdr:cNvPr id="7" name="Image 6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2A25E756-888A-EB71-A2FA-5910F4AB2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228877" y="2215162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0.42959</cdr:x>
      <cdr:y>0.6475</cdr:y>
    </cdr:from>
    <cdr:to>
      <cdr:x>0.44815</cdr:x>
      <cdr:y>0.69034</cdr:y>
    </cdr:to>
    <cdr:pic>
      <cdr:nvPicPr>
        <cdr:cNvPr id="8" name="Image 7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2A25E756-888A-EB71-A2FA-5910F4AB2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237531" y="3421174"/>
          <a:ext cx="226284" cy="22635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0.42959</cdr:x>
      <cdr:y>0.70204</cdr:y>
    </cdr:from>
    <cdr:to>
      <cdr:x>0.44815</cdr:x>
      <cdr:y>0.74488</cdr:y>
    </cdr:to>
    <cdr:pic>
      <cdr:nvPicPr>
        <cdr:cNvPr id="9" name="Image 8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2A25E756-888A-EB71-A2FA-5910F4AB2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237532" y="3709380"/>
          <a:ext cx="226284" cy="22635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0.42956</cdr:x>
      <cdr:y>0.76075</cdr:y>
    </cdr:from>
    <cdr:to>
      <cdr:x>0.44812</cdr:x>
      <cdr:y>0.80359</cdr:y>
    </cdr:to>
    <cdr:pic>
      <cdr:nvPicPr>
        <cdr:cNvPr id="10" name="Image 9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2A25E756-888A-EB71-A2FA-5910F4AB2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237136" y="4019577"/>
          <a:ext cx="226284" cy="226353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0.3926</cdr:x>
      <cdr:y>0</cdr:y>
    </cdr:from>
    <cdr:to>
      <cdr:x>1</cdr:x>
      <cdr:y>1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771775C1-BA25-9E6E-29A6-C8DEAFBADA79}"/>
            </a:ext>
          </a:extLst>
        </cdr:cNvPr>
        <cdr:cNvSpPr txBox="1"/>
      </cdr:nvSpPr>
      <cdr:spPr>
        <a:xfrm xmlns:a="http://schemas.openxmlformats.org/drawingml/2006/main">
          <a:off x="4786580" y="0"/>
          <a:ext cx="7405419" cy="52836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endParaRPr lang="fr-CA" sz="1400" dirty="0"/>
        </a:p>
        <a:p xmlns:a="http://schemas.openxmlformats.org/drawingml/2006/main">
          <a:pPr>
            <a:lnSpc>
              <a:spcPct val="150000"/>
            </a:lnSpc>
          </a:pPr>
          <a:endParaRPr lang="fr-CA" sz="1400" dirty="0"/>
        </a:p>
        <a:p xmlns:a="http://schemas.openxmlformats.org/drawingml/2006/main">
          <a:pPr>
            <a:lnSpc>
              <a:spcPct val="150000"/>
            </a:lnSpc>
          </a:pPr>
          <a:endParaRPr lang="fr-CA" sz="1400" dirty="0"/>
        </a:p>
        <a:p xmlns:a="http://schemas.openxmlformats.org/drawingml/2006/main">
          <a:pPr>
            <a:lnSpc>
              <a:spcPct val="200000"/>
            </a:lnSpc>
          </a:pPr>
          <a:r>
            <a:rPr lang="fr-CA" sz="1400" dirty="0"/>
            <a:t>	</a:t>
          </a:r>
          <a:r>
            <a:rPr lang="fr-CA" sz="1400" b="1" dirty="0"/>
            <a:t>Accessibilité accrue</a:t>
          </a:r>
          <a:endParaRPr lang="fr-CA" sz="1400" dirty="0"/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	Expansion du marché</a:t>
          </a:r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	Faibles coûts d'exploitation</a:t>
          </a:r>
          <a:endParaRPr lang="fr-CA" sz="1400" dirty="0"/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	Moins de contraintes de temps</a:t>
          </a:r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	</a:t>
          </a:r>
          <a:endParaRPr lang="fr-CA" sz="1400" dirty="0"/>
        </a:p>
        <a:p xmlns:a="http://schemas.openxmlformats.org/drawingml/2006/main">
          <a:pPr>
            <a:lnSpc>
              <a:spcPct val="200000"/>
            </a:lnSpc>
          </a:pPr>
          <a:endParaRPr lang="fr-CA" sz="1400" dirty="0"/>
        </a:p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</cdr:txBody>
    </cdr:sp>
  </cdr:relSizeAnchor>
  <cdr:relSizeAnchor xmlns:cdr="http://schemas.openxmlformats.org/drawingml/2006/chartDrawing">
    <cdr:from>
      <cdr:x>0.42739</cdr:x>
      <cdr:y>0.27654</cdr:y>
    </cdr:from>
    <cdr:to>
      <cdr:x>0.44596</cdr:x>
      <cdr:y>0.31937</cdr:y>
    </cdr:to>
    <cdr:pic>
      <cdr:nvPicPr>
        <cdr:cNvPr id="3" name="Image 2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2A25E756-888A-EB71-A2FA-5910F4AB2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210770" y="1461141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0.42814</cdr:x>
      <cdr:y>0.36419</cdr:y>
    </cdr:from>
    <cdr:to>
      <cdr:x>0.4467</cdr:x>
      <cdr:y>0.40703</cdr:y>
    </cdr:to>
    <cdr:pic>
      <cdr:nvPicPr>
        <cdr:cNvPr id="4" name="Image 3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2A25E756-888A-EB71-A2FA-5910F4AB2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219824" y="1924291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0.42739</cdr:x>
      <cdr:y>0.44066</cdr:y>
    </cdr:from>
    <cdr:to>
      <cdr:x>0.44596</cdr:x>
      <cdr:y>0.4835</cdr:y>
    </cdr:to>
    <cdr:pic>
      <cdr:nvPicPr>
        <cdr:cNvPr id="6" name="Image 5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2A25E756-888A-EB71-A2FA-5910F4AB2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210771" y="2328331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0.42888</cdr:x>
      <cdr:y>0.52697</cdr:y>
    </cdr:from>
    <cdr:to>
      <cdr:x>0.44744</cdr:x>
      <cdr:y>0.56981</cdr:y>
    </cdr:to>
    <cdr:pic>
      <cdr:nvPicPr>
        <cdr:cNvPr id="7" name="Image 6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2A25E756-888A-EB71-A2FA-5910F4AB2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228878" y="2784370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0.41287</cdr:x>
      <cdr:y>1</cdr:y>
    </cdr:to>
    <cdr:pic>
      <cdr:nvPicPr>
        <cdr:cNvPr id="10" name="Image 9" descr="Une image contenant affaires de toilette, Produits de beauté, intérieur, mur">
          <a:extLst xmlns:a="http://schemas.openxmlformats.org/drawingml/2006/main">
            <a:ext uri="{FF2B5EF4-FFF2-40B4-BE49-F238E27FC236}">
              <a16:creationId xmlns:a16="http://schemas.microsoft.com/office/drawing/2014/main" id="{2018B05A-4BC6-EFD6-09A2-39B917741FF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033728" cy="5283690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771775C1-BA25-9E6E-29A6-C8DEAFBADA79}"/>
            </a:ext>
          </a:extLst>
        </cdr:cNvPr>
        <cdr:cNvSpPr txBox="1"/>
      </cdr:nvSpPr>
      <cdr:spPr>
        <a:xfrm xmlns:a="http://schemas.openxmlformats.org/drawingml/2006/main">
          <a:off x="0" y="0"/>
          <a:ext cx="8275608" cy="52836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endParaRPr lang="fr-CA" sz="1400" dirty="0"/>
        </a:p>
        <a:p xmlns:a="http://schemas.openxmlformats.org/drawingml/2006/main">
          <a:pPr>
            <a:lnSpc>
              <a:spcPct val="200000"/>
            </a:lnSpc>
          </a:pPr>
          <a:r>
            <a:rPr lang="fr-CA" sz="1400" dirty="0"/>
            <a:t>	</a:t>
          </a:r>
        </a:p>
        <a:p xmlns:a="http://schemas.openxmlformats.org/drawingml/2006/main">
          <a:pPr>
            <a:lnSpc>
              <a:spcPct val="200000"/>
            </a:lnSpc>
          </a:pPr>
          <a:endParaRPr lang="fr-CA" sz="1400" b="1" dirty="0"/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	Parcourir facilement une large gamme de produits cosmétiques naturels et bio</a:t>
          </a:r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	Trouver des produits adaptés à leurs besoins spécifiques</a:t>
          </a:r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	Lire des descriptions détaillées et des avis clients</a:t>
          </a:r>
        </a:p>
        <a:p xmlns:a="http://schemas.openxmlformats.org/drawingml/2006/main">
          <a:pPr>
            <a:lnSpc>
              <a:spcPct val="200000"/>
            </a:lnSpc>
          </a:pPr>
          <a:r>
            <a:rPr lang="fr-CA" sz="1400" b="1" dirty="0"/>
            <a:t>	Bénéficier d'un processus d'achat fluide et sécurisé</a:t>
          </a:r>
        </a:p>
      </cdr:txBody>
    </cdr:sp>
  </cdr:relSizeAnchor>
  <cdr:relSizeAnchor xmlns:cdr="http://schemas.openxmlformats.org/drawingml/2006/chartDrawing">
    <cdr:from>
      <cdr:x>0.06801</cdr:x>
      <cdr:y>0.56229</cdr:y>
    </cdr:from>
    <cdr:to>
      <cdr:x>0.09536</cdr:x>
      <cdr:y>0.60513</cdr:y>
    </cdr:to>
    <cdr:pic>
      <cdr:nvPicPr>
        <cdr:cNvPr id="3" name="Image 2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F6F6F2A6-D1B3-F8E2-9A80-502CE2AF222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62823" y="2970972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0.06801</cdr:x>
      <cdr:y>0.47858</cdr:y>
    </cdr:from>
    <cdr:to>
      <cdr:x>0.09536</cdr:x>
      <cdr:y>0.52142</cdr:y>
    </cdr:to>
    <cdr:pic>
      <cdr:nvPicPr>
        <cdr:cNvPr id="4" name="Image 3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F6F6F2A6-D1B3-F8E2-9A80-502CE2AF222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62823" y="2528674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0.06801</cdr:x>
      <cdr:y>0.39783</cdr:y>
    </cdr:from>
    <cdr:to>
      <cdr:x>0.09536</cdr:x>
      <cdr:y>0.44066</cdr:y>
    </cdr:to>
    <cdr:pic>
      <cdr:nvPicPr>
        <cdr:cNvPr id="5" name="Image 4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F6F6F2A6-D1B3-F8E2-9A80-502CE2AF222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62822" y="2101994"/>
          <a:ext cx="226337" cy="22633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0.06582</cdr:x>
      <cdr:y>0.3296</cdr:y>
    </cdr:from>
    <cdr:to>
      <cdr:x>0.09317</cdr:x>
      <cdr:y>0.37244</cdr:y>
    </cdr:to>
    <cdr:pic>
      <cdr:nvPicPr>
        <cdr:cNvPr id="6" name="Image 5" descr="Une image contenant texte, affiche, Graphique, graphisme">
          <a:extLst xmlns:a="http://schemas.openxmlformats.org/drawingml/2006/main">
            <a:ext uri="{FF2B5EF4-FFF2-40B4-BE49-F238E27FC236}">
              <a16:creationId xmlns:a16="http://schemas.microsoft.com/office/drawing/2014/main" id="{F6F6F2A6-D1B3-F8E2-9A80-502CE2AF222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 rot="10800000" flipV="1">
          <a:off x="544716" y="1741521"/>
          <a:ext cx="226337" cy="226337"/>
        </a:xfrm>
        <a:prstGeom xmlns:a="http://schemas.openxmlformats.org/drawingml/2006/main" prst="rect">
          <a:avLst/>
        </a:prstGeom>
      </cdr:spPr>
    </cdr:pic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8.2021E-8</cdr:x>
      <cdr:y>0</cdr:y>
    </cdr:from>
    <cdr:to>
      <cdr:x>8.2021E-8</cdr:x>
      <cdr:y>0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771775C1-BA25-9E6E-29A6-C8DEAFBADA79}"/>
            </a:ext>
          </a:extLst>
        </cdr:cNvPr>
        <cdr:cNvSpPr txBox="1"/>
      </cdr:nvSpPr>
      <cdr:spPr>
        <a:xfrm xmlns:a="http://schemas.openxmlformats.org/drawingml/2006/main" flipH="1">
          <a:off x="1" y="-1574310"/>
          <a:ext cx="0" cy="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fr-CA" sz="14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  <a:br>
            <a:rPr lang="fr-CA" sz="1200" b="0" i="0" cap="none" dirty="0">
              <a:solidFill>
                <a:srgbClr val="0D0D0D"/>
              </a:solidFill>
              <a:effectLst/>
            </a:rPr>
          </a:br>
          <a:r>
            <a:rPr lang="fr-CA" sz="1200" b="0" i="0" cap="none" dirty="0">
              <a:solidFill>
                <a:srgbClr val="0D0D0D"/>
              </a:solidFill>
              <a:effectLst/>
            </a:rPr>
            <a:t>	</a:t>
          </a:r>
          <a:endParaRPr lang="fr-CA" sz="1200" dirty="0"/>
        </a:p>
      </cdr:txBody>
    </cdr:sp>
  </cdr:relSizeAnchor>
  <cdr:relSizeAnchor xmlns:cdr="http://schemas.openxmlformats.org/drawingml/2006/chartDrawing">
    <cdr:from>
      <cdr:x>0</cdr:x>
      <cdr:y>0</cdr:y>
    </cdr:from>
    <cdr:to>
      <cdr:x>0.29019</cdr:x>
      <cdr:y>0.32575</cdr:y>
    </cdr:to>
    <cdr:pic>
      <cdr:nvPicPr>
        <cdr:cNvPr id="5" name="Image 4" descr="Une image contenant ordinateur portable, ordinateur, texte, capture d’écran">
          <a:extLst xmlns:a="http://schemas.openxmlformats.org/drawingml/2006/main">
            <a:ext uri="{FF2B5EF4-FFF2-40B4-BE49-F238E27FC236}">
              <a16:creationId xmlns:a16="http://schemas.microsoft.com/office/drawing/2014/main" id="{6EE067A7-CB44-B69E-35D5-97F2AA0822B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alphaModFix amt="80000"/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artisticTexturizer trans="25000" scaling="20"/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3537984" cy="172115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0.66785</cdr:x>
      <cdr:y>0.67954</cdr:y>
    </cdr:from>
    <cdr:to>
      <cdr:x>1</cdr:x>
      <cdr:y>0.99969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E0871524-8396-11B0-137F-7FF370066DA4}"/>
            </a:ext>
          </a:extLst>
        </cdr:cNvPr>
        <cdr:cNvSpPr/>
      </cdr:nvSpPr>
      <cdr:spPr>
        <a:xfrm xmlns:a="http://schemas.openxmlformats.org/drawingml/2006/main">
          <a:off x="8142387" y="3590463"/>
          <a:ext cx="4049611" cy="1691581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fr-FR"/>
        </a:p>
      </cdr:txBody>
    </cdr:sp>
  </cdr:relSizeAnchor>
  <cdr:relSizeAnchor xmlns:cdr="http://schemas.openxmlformats.org/drawingml/2006/chartDrawing">
    <cdr:from>
      <cdr:x>0.66545</cdr:x>
      <cdr:y>0.67551</cdr:y>
    </cdr:from>
    <cdr:to>
      <cdr:x>1</cdr:x>
      <cdr:y>1</cdr:y>
    </cdr:to>
    <cdr:pic>
      <cdr:nvPicPr>
        <cdr:cNvPr id="8" name="Image 7" descr="Une image contenant jaune, Rectangle, texte, conception">
          <a:extLst xmlns:a="http://schemas.openxmlformats.org/drawingml/2006/main">
            <a:ext uri="{FF2B5EF4-FFF2-40B4-BE49-F238E27FC236}">
              <a16:creationId xmlns:a16="http://schemas.microsoft.com/office/drawing/2014/main" id="{127A4029-BCCF-E70D-C094-CD31EA7A669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>
          <a:off x="8113185" y="3569190"/>
          <a:ext cx="4078813" cy="1714500"/>
        </a:xfrm>
        <a:prstGeom xmlns:a="http://schemas.openxmlformats.org/drawingml/2006/main" prst="rect">
          <a:avLst/>
        </a:prstGeom>
      </cdr:spPr>
    </cdr:pic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8.2021E-8</cdr:x>
      <cdr:y>0</cdr:y>
    </cdr:from>
    <cdr:to>
      <cdr:x>0.60297</cdr:x>
      <cdr:y>1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771775C1-BA25-9E6E-29A6-C8DEAFBADA79}"/>
            </a:ext>
          </a:extLst>
        </cdr:cNvPr>
        <cdr:cNvSpPr txBox="1"/>
      </cdr:nvSpPr>
      <cdr:spPr>
        <a:xfrm xmlns:a="http://schemas.openxmlformats.org/drawingml/2006/main">
          <a:off x="1" y="0"/>
          <a:ext cx="7351414" cy="52836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>
            <a:lnSpc>
              <a:spcPct val="200000"/>
            </a:lnSpc>
          </a:pPr>
          <a:r>
            <a:rPr lang="fr-CA" sz="1400" dirty="0"/>
            <a:t>	</a:t>
          </a:r>
        </a:p>
        <a:p xmlns:a="http://schemas.openxmlformats.org/drawingml/2006/main">
          <a:pPr>
            <a:lnSpc>
              <a:spcPct val="200000"/>
            </a:lnSpc>
          </a:pPr>
          <a:r>
            <a:rPr lang="fr-CA" sz="1400" dirty="0"/>
            <a:t>	</a:t>
          </a:r>
          <a:endParaRPr lang="fr-CA" sz="1200" dirty="0"/>
        </a:p>
      </cdr:txBody>
    </cdr:sp>
  </cdr:relSizeAnchor>
  <cdr:relSizeAnchor xmlns:cdr="http://schemas.openxmlformats.org/drawingml/2006/chartDrawing">
    <cdr:from>
      <cdr:x>1.64042E-7</cdr:x>
      <cdr:y>0.29814</cdr:y>
    </cdr:from>
    <cdr:to>
      <cdr:x>1</cdr:x>
      <cdr:y>1</cdr:y>
    </cdr:to>
    <cdr:sp macro="" textlink="">
      <cdr:nvSpPr>
        <cdr:cNvPr id="6" name="ZoneTexte 5">
          <a:extLst xmlns:a="http://schemas.openxmlformats.org/drawingml/2006/main">
            <a:ext uri="{FF2B5EF4-FFF2-40B4-BE49-F238E27FC236}">
              <a16:creationId xmlns:a16="http://schemas.microsoft.com/office/drawing/2014/main" id="{52E86930-8893-8E22-7F18-E6CD00213576}"/>
            </a:ext>
          </a:extLst>
        </cdr:cNvPr>
        <cdr:cNvSpPr txBox="1"/>
      </cdr:nvSpPr>
      <cdr:spPr>
        <a:xfrm xmlns:a="http://schemas.openxmlformats.org/drawingml/2006/main">
          <a:off x="2" y="1575290"/>
          <a:ext cx="12191998" cy="3708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CA" sz="1100" dirty="0"/>
        </a:p>
      </cdr:txBody>
    </cdr:sp>
  </cdr:relSizeAnchor>
  <cdr:relSizeAnchor xmlns:cdr="http://schemas.openxmlformats.org/drawingml/2006/chartDrawing">
    <cdr:from>
      <cdr:x>0.00606</cdr:x>
      <cdr:y>0.35806</cdr:y>
    </cdr:from>
    <cdr:to>
      <cdr:x>0.99675</cdr:x>
      <cdr:y>1</cdr:y>
    </cdr:to>
    <cdr:sp macro="" textlink="">
      <cdr:nvSpPr>
        <cdr:cNvPr id="7" name="ZoneTexte 6">
          <a:extLst xmlns:a="http://schemas.openxmlformats.org/drawingml/2006/main">
            <a:ext uri="{FF2B5EF4-FFF2-40B4-BE49-F238E27FC236}">
              <a16:creationId xmlns:a16="http://schemas.microsoft.com/office/drawing/2014/main" id="{BEAE74B9-3D5E-2952-8EFD-E8230E1ADF5F}"/>
            </a:ext>
          </a:extLst>
        </cdr:cNvPr>
        <cdr:cNvSpPr txBox="1"/>
      </cdr:nvSpPr>
      <cdr:spPr>
        <a:xfrm xmlns:a="http://schemas.openxmlformats.org/drawingml/2006/main">
          <a:off x="73891" y="1891900"/>
          <a:ext cx="12078484" cy="33917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CA" sz="1100" dirty="0"/>
        </a:p>
      </cdr:txBody>
    </cdr:sp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5" name="Image 4" descr="Une image contenant texte, capture d’écran, Rectangle, carré">
          <a:extLst xmlns:a="http://schemas.openxmlformats.org/drawingml/2006/main">
            <a:ext uri="{FF2B5EF4-FFF2-40B4-BE49-F238E27FC236}">
              <a16:creationId xmlns:a16="http://schemas.microsoft.com/office/drawing/2014/main" id="{8D353BC3-C069-52DA-13DE-362993EDD44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320951" cy="5283690"/>
        </a:xfrm>
        <a:prstGeom xmlns:a="http://schemas.openxmlformats.org/drawingml/2006/main" prst="rect">
          <a:avLst/>
        </a:prstGeom>
      </cdr:spPr>
    </cdr:pic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0.99675</cdr:x>
      <cdr:y>1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771775C1-BA25-9E6E-29A6-C8DEAFBADA79}"/>
            </a:ext>
          </a:extLst>
        </cdr:cNvPr>
        <cdr:cNvSpPr txBox="1"/>
      </cdr:nvSpPr>
      <cdr:spPr>
        <a:xfrm xmlns:a="http://schemas.openxmlformats.org/drawingml/2006/main">
          <a:off x="0" y="0"/>
          <a:ext cx="11048914" cy="52836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</a:p>
        <a:p xmlns:a="http://schemas.openxmlformats.org/drawingml/2006/main">
          <a:pPr>
            <a:lnSpc>
              <a:spcPct val="150000"/>
            </a:lnSpc>
          </a:pPr>
          <a:r>
            <a:rPr lang="fr-CA" sz="1400" dirty="0"/>
            <a:t>	</a:t>
          </a:r>
          <a:endParaRPr lang="fr-CA" sz="1200" dirty="0"/>
        </a:p>
      </cdr:txBody>
    </cdr:sp>
  </cdr:relSizeAnchor>
  <cdr:relSizeAnchor xmlns:cdr="http://schemas.openxmlformats.org/drawingml/2006/chartDrawing">
    <cdr:from>
      <cdr:x>1.64042E-7</cdr:x>
      <cdr:y>0.29814</cdr:y>
    </cdr:from>
    <cdr:to>
      <cdr:x>1</cdr:x>
      <cdr:y>1</cdr:y>
    </cdr:to>
    <cdr:sp macro="" textlink="">
      <cdr:nvSpPr>
        <cdr:cNvPr id="6" name="ZoneTexte 5">
          <a:extLst xmlns:a="http://schemas.openxmlformats.org/drawingml/2006/main">
            <a:ext uri="{FF2B5EF4-FFF2-40B4-BE49-F238E27FC236}">
              <a16:creationId xmlns:a16="http://schemas.microsoft.com/office/drawing/2014/main" id="{52E86930-8893-8E22-7F18-E6CD00213576}"/>
            </a:ext>
          </a:extLst>
        </cdr:cNvPr>
        <cdr:cNvSpPr txBox="1"/>
      </cdr:nvSpPr>
      <cdr:spPr>
        <a:xfrm xmlns:a="http://schemas.openxmlformats.org/drawingml/2006/main">
          <a:off x="2" y="1575290"/>
          <a:ext cx="12191998" cy="3708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CA" sz="1100" dirty="0"/>
        </a:p>
      </cdr:txBody>
    </cdr:sp>
  </cdr:relSizeAnchor>
  <cdr:relSizeAnchor xmlns:cdr="http://schemas.openxmlformats.org/drawingml/2006/chartDrawing">
    <cdr:from>
      <cdr:x>0.00606</cdr:x>
      <cdr:y>0.35806</cdr:y>
    </cdr:from>
    <cdr:to>
      <cdr:x>0.99675</cdr:x>
      <cdr:y>1</cdr:y>
    </cdr:to>
    <cdr:sp macro="" textlink="">
      <cdr:nvSpPr>
        <cdr:cNvPr id="7" name="ZoneTexte 6">
          <a:extLst xmlns:a="http://schemas.openxmlformats.org/drawingml/2006/main">
            <a:ext uri="{FF2B5EF4-FFF2-40B4-BE49-F238E27FC236}">
              <a16:creationId xmlns:a16="http://schemas.microsoft.com/office/drawing/2014/main" id="{BEAE74B9-3D5E-2952-8EFD-E8230E1ADF5F}"/>
            </a:ext>
          </a:extLst>
        </cdr:cNvPr>
        <cdr:cNvSpPr txBox="1"/>
      </cdr:nvSpPr>
      <cdr:spPr>
        <a:xfrm xmlns:a="http://schemas.openxmlformats.org/drawingml/2006/main">
          <a:off x="73891" y="1891900"/>
          <a:ext cx="12078484" cy="33917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CA" sz="1100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8.2021E-8</cdr:x>
      <cdr:y>0</cdr:y>
    </cdr:from>
    <cdr:to>
      <cdr:x>0.60297</cdr:x>
      <cdr:y>1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771775C1-BA25-9E6E-29A6-C8DEAFBADA79}"/>
            </a:ext>
          </a:extLst>
        </cdr:cNvPr>
        <cdr:cNvSpPr txBox="1"/>
      </cdr:nvSpPr>
      <cdr:spPr>
        <a:xfrm xmlns:a="http://schemas.openxmlformats.org/drawingml/2006/main">
          <a:off x="1" y="0"/>
          <a:ext cx="7351414" cy="52836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>
            <a:lnSpc>
              <a:spcPct val="200000"/>
            </a:lnSpc>
          </a:pPr>
          <a:r>
            <a:rPr lang="fr-CA" sz="1400" dirty="0"/>
            <a:t>	</a:t>
          </a:r>
        </a:p>
        <a:p xmlns:a="http://schemas.openxmlformats.org/drawingml/2006/main">
          <a:pPr>
            <a:lnSpc>
              <a:spcPct val="200000"/>
            </a:lnSpc>
          </a:pPr>
          <a:r>
            <a:rPr lang="fr-CA" sz="1400" dirty="0"/>
            <a:t>	</a:t>
          </a:r>
          <a:endParaRPr lang="fr-CA" sz="1200" dirty="0"/>
        </a:p>
      </cdr:txBody>
    </cdr:sp>
  </cdr:relSizeAnchor>
  <cdr:relSizeAnchor xmlns:cdr="http://schemas.openxmlformats.org/drawingml/2006/chartDrawing">
    <cdr:from>
      <cdr:x>1.64042E-7</cdr:x>
      <cdr:y>0.29814</cdr:y>
    </cdr:from>
    <cdr:to>
      <cdr:x>1</cdr:x>
      <cdr:y>1</cdr:y>
    </cdr:to>
    <cdr:sp macro="" textlink="">
      <cdr:nvSpPr>
        <cdr:cNvPr id="6" name="ZoneTexte 5">
          <a:extLst xmlns:a="http://schemas.openxmlformats.org/drawingml/2006/main">
            <a:ext uri="{FF2B5EF4-FFF2-40B4-BE49-F238E27FC236}">
              <a16:creationId xmlns:a16="http://schemas.microsoft.com/office/drawing/2014/main" id="{52E86930-8893-8E22-7F18-E6CD00213576}"/>
            </a:ext>
          </a:extLst>
        </cdr:cNvPr>
        <cdr:cNvSpPr txBox="1"/>
      </cdr:nvSpPr>
      <cdr:spPr>
        <a:xfrm xmlns:a="http://schemas.openxmlformats.org/drawingml/2006/main">
          <a:off x="2" y="1575290"/>
          <a:ext cx="12191998" cy="3708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CA" sz="1100" dirty="0"/>
        </a:p>
      </cdr:txBody>
    </cdr:sp>
  </cdr:relSizeAnchor>
  <cdr:relSizeAnchor xmlns:cdr="http://schemas.openxmlformats.org/drawingml/2006/chartDrawing">
    <cdr:from>
      <cdr:x>0.00606</cdr:x>
      <cdr:y>0.35806</cdr:y>
    </cdr:from>
    <cdr:to>
      <cdr:x>0.99675</cdr:x>
      <cdr:y>1</cdr:y>
    </cdr:to>
    <cdr:sp macro="" textlink="">
      <cdr:nvSpPr>
        <cdr:cNvPr id="7" name="ZoneTexte 6">
          <a:extLst xmlns:a="http://schemas.openxmlformats.org/drawingml/2006/main">
            <a:ext uri="{FF2B5EF4-FFF2-40B4-BE49-F238E27FC236}">
              <a16:creationId xmlns:a16="http://schemas.microsoft.com/office/drawing/2014/main" id="{BEAE74B9-3D5E-2952-8EFD-E8230E1ADF5F}"/>
            </a:ext>
          </a:extLst>
        </cdr:cNvPr>
        <cdr:cNvSpPr txBox="1"/>
      </cdr:nvSpPr>
      <cdr:spPr>
        <a:xfrm xmlns:a="http://schemas.openxmlformats.org/drawingml/2006/main">
          <a:off x="73891" y="1891900"/>
          <a:ext cx="12078484" cy="33917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fr-CA" sz="1100" dirty="0"/>
        </a:p>
      </cdr:txBody>
    </cdr:sp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Image 3" descr="Une image contenant texte, diagramme, Parallèle, Plan">
          <a:extLst xmlns:a="http://schemas.openxmlformats.org/drawingml/2006/main">
            <a:ext uri="{FF2B5EF4-FFF2-40B4-BE49-F238E27FC236}">
              <a16:creationId xmlns:a16="http://schemas.microsoft.com/office/drawing/2014/main" id="{4752BE48-2416-103F-CF5C-F922100A26B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1155332" cy="806880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CA"/>
          </a:p>
        </p:txBody>
      </p:sp>
      <p:sp>
        <p:nvSpPr>
          <p:cNvPr id="3" name="Espace réservé à la date 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76E142-9F28-44E1-B87D-60B59ADC5843}" type="datetime1">
              <a:rPr lang="fr-CA" smtClean="0"/>
              <a:t>2024-03-01</a:t>
            </a:fld>
            <a:endParaRPr lang="fr-CA"/>
          </a:p>
        </p:txBody>
      </p:sp>
      <p:sp>
        <p:nvSpPr>
          <p:cNvPr id="4" name="Espace réservé au pied de page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CA" noProof="0"/>
          </a:p>
        </p:txBody>
      </p:sp>
      <p:sp>
        <p:nvSpPr>
          <p:cNvPr id="3" name="Espace réservé à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2E949-D76F-403D-AB49-C471E68DEDC4}" type="datetime1">
              <a:rPr lang="fr-CA" smtClean="0"/>
              <a:pPr/>
              <a:t>2024-03-01</a:t>
            </a:fld>
            <a:endParaRPr lang="fr-CA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CA" noProof="0"/>
          </a:p>
        </p:txBody>
      </p:sp>
      <p:sp>
        <p:nvSpPr>
          <p:cNvPr id="5" name="Espace réservé des rétroactio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CA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fr-CA" noProof="0" smtClean="0"/>
              <a:t>‹N°›</a:t>
            </a:fld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’image de la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CBFC0-7528-0030-BC4E-7B3CD2CB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13CAA15-9B2B-1AA6-438A-D7AA510AC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>
            <a:extLst>
              <a:ext uri="{FF2B5EF4-FFF2-40B4-BE49-F238E27FC236}">
                <a16:creationId xmlns:a16="http://schemas.microsoft.com/office/drawing/2014/main" id="{A9ECFADF-DFA0-00C2-CA1B-53F35AA1E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96AA8D-DAB6-6565-3126-AE817EDC7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5355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4B491-EC8C-2321-8D59-504CFD5CB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B2ACA42-07F9-E8B7-5000-AAB8FEC10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>
            <a:extLst>
              <a:ext uri="{FF2B5EF4-FFF2-40B4-BE49-F238E27FC236}">
                <a16:creationId xmlns:a16="http://schemas.microsoft.com/office/drawing/2014/main" id="{7488E954-AE67-D482-147C-DE913D53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E843B7-2272-193B-FC79-98C3F18962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9590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BCDA2-BA87-9205-D310-30F2CEBEA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193BD6E-977C-0172-C0DE-9C3CAB1BF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>
            <a:extLst>
              <a:ext uri="{FF2B5EF4-FFF2-40B4-BE49-F238E27FC236}">
                <a16:creationId xmlns:a16="http://schemas.microsoft.com/office/drawing/2014/main" id="{3570E1B7-BA47-36D6-E131-C0AE2F10F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FACA11-0FBB-9012-46AE-CF6BA828F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5864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8028-68B6-E71D-DEF2-EE0B85A9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6F5B8D58-D60A-4C75-B90E-AD373F043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>
            <a:extLst>
              <a:ext uri="{FF2B5EF4-FFF2-40B4-BE49-F238E27FC236}">
                <a16:creationId xmlns:a16="http://schemas.microsoft.com/office/drawing/2014/main" id="{774904F2-04A0-3BD5-8769-8453188B7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B7778C-7519-A724-0B01-3DC9F7BCA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561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3401B-8C28-5F46-7C16-E6831D2E0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D0F7D064-4F3D-369D-E1C6-B1AA6CD44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>
            <a:extLst>
              <a:ext uri="{FF2B5EF4-FFF2-40B4-BE49-F238E27FC236}">
                <a16:creationId xmlns:a16="http://schemas.microsoft.com/office/drawing/2014/main" id="{EC824B59-4A1F-EDCD-A25D-D32742AF2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20DF9-6F91-C734-4C7A-F46330A5D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94512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57487-C32C-0D09-624F-57405D64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824D596-9528-21D3-DEF7-931B413AE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>
            <a:extLst>
              <a:ext uri="{FF2B5EF4-FFF2-40B4-BE49-F238E27FC236}">
                <a16:creationId xmlns:a16="http://schemas.microsoft.com/office/drawing/2014/main" id="{49615F49-D3EF-1AE4-D303-B6A45BAA9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EF50AB-17EC-6638-87AD-A9127315C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40980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7F091-3175-797D-CBDA-F910D5C7B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5593320-4871-91F4-C73D-8FE3443D0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>
            <a:extLst>
              <a:ext uri="{FF2B5EF4-FFF2-40B4-BE49-F238E27FC236}">
                <a16:creationId xmlns:a16="http://schemas.microsoft.com/office/drawing/2014/main" id="{BF20DC67-8A75-226A-E436-DCAEF8A7B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A40D40-5E37-B937-43EB-208D7AF7C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2002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9F36C-F960-2422-03A5-E730F6605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58B3823-43AC-E34C-F20C-52DB48E0B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>
            <a:extLst>
              <a:ext uri="{FF2B5EF4-FFF2-40B4-BE49-F238E27FC236}">
                <a16:creationId xmlns:a16="http://schemas.microsoft.com/office/drawing/2014/main" id="{158B80DB-369F-F898-8CCC-AFEDD6AF0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698D14-7340-2BB1-6991-7A0CCA8A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8562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2B4FA-2C13-C6F9-3D7E-FDE65405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895F7D3-30D6-B134-E25B-076BBC60A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>
            <a:extLst>
              <a:ext uri="{FF2B5EF4-FFF2-40B4-BE49-F238E27FC236}">
                <a16:creationId xmlns:a16="http://schemas.microsoft.com/office/drawing/2014/main" id="{79D0AB74-06FE-AFE4-286A-B69A7E153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49CE9D-59E4-EDF3-2F5D-528EE7170E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0161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89714-2A92-0E77-0C67-7141EEF84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B2A86AB2-2129-B7CF-B576-547B2B9FA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>
            <a:extLst>
              <a:ext uri="{FF2B5EF4-FFF2-40B4-BE49-F238E27FC236}">
                <a16:creationId xmlns:a16="http://schemas.microsoft.com/office/drawing/2014/main" id="{6F7A384D-2B54-8754-C14E-4B946CD19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5A2EC7-B625-CC3B-56C2-C1E7CA672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3526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4806-EBF9-DA84-9959-33A178C61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CD5DFDA-90D9-6DD9-51FF-983C28AE6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rétroactions 2">
            <a:extLst>
              <a:ext uri="{FF2B5EF4-FFF2-40B4-BE49-F238E27FC236}">
                <a16:creationId xmlns:a16="http://schemas.microsoft.com/office/drawing/2014/main" id="{D6CFF156-B8A3-FB23-21F3-2CD97BB45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CA5A8D-C7D2-E5F6-200E-C4AF0FB5C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86292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CA" noProof="0" dirty="0"/>
              <a:t>Cliquez sur l’icône pour ajouter une image</a:t>
            </a:r>
          </a:p>
        </p:txBody>
      </p:sp>
      <p:sp>
        <p:nvSpPr>
          <p:cNvPr id="14" name="Espace réservé au texte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CA" noProof="0"/>
              <a:t>Cliquez pour modifier les styles du texte du masque.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fr-CA" spc="300" noProof="0"/>
              <a:t>RAPPORT ANNUEL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fr-CA" noProof="0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e l’image 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CA" noProof="0" smtClean="0"/>
              <a:t>‹N°›</a:t>
            </a:fld>
            <a:endParaRPr lang="fr-CA" noProof="0"/>
          </a:p>
        </p:txBody>
      </p:sp>
      <p:sp>
        <p:nvSpPr>
          <p:cNvPr id="16" name="Espace réservé au contenu 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fr-CA" sz="1600" noProof="0">
                <a:cs typeface="Biome Light" panose="020B0303030204020804" pitchFamily="34" charset="0"/>
              </a:rPr>
              <a:t>Cliquez pour modifier les styles du texte du masque.</a:t>
            </a:r>
          </a:p>
          <a:p>
            <a:pPr marL="0" indent="0" rtl="0">
              <a:buNone/>
            </a:pPr>
            <a:endParaRPr lang="fr-CA" noProof="0"/>
          </a:p>
        </p:txBody>
      </p:sp>
      <p:sp>
        <p:nvSpPr>
          <p:cNvPr id="17" name="Espace réservé au numéro de diapositiv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fr-CA" noProof="0" smtClean="0"/>
              <a:pPr/>
              <a:t>‹N°›</a:t>
            </a:fld>
            <a:endParaRPr lang="fr-CA" noProof="0"/>
          </a:p>
        </p:txBody>
      </p:sp>
      <p:sp>
        <p:nvSpPr>
          <p:cNvPr id="7" name="Titre 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fr-CA" noProof="0"/>
              <a:t>Cliquez pour modifier le style du titre maitre.</a:t>
            </a:r>
          </a:p>
        </p:txBody>
      </p:sp>
      <p:sp>
        <p:nvSpPr>
          <p:cNvPr id="2" name="Rectangle 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ô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CA" noProof="0"/>
              <a:t>Cliquez sur l’icône pour ajouter une image.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fr-CA" sz="4000" spc="300" noProof="0"/>
              <a:t>Cliquez pour modifier le style du titre maitre.</a:t>
            </a:r>
          </a:p>
        </p:txBody>
      </p:sp>
      <p:sp>
        <p:nvSpPr>
          <p:cNvPr id="14" name="Espace réservé au texte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CA" noProof="0"/>
              <a:t>CLIQUEZ POUR MODIFIER LES STYLES DU TEXTE PRINCIPAL</a:t>
            </a:r>
          </a:p>
        </p:txBody>
      </p:sp>
      <p:sp>
        <p:nvSpPr>
          <p:cNvPr id="31" name="Espace réservé au texte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CA" noProof="0"/>
              <a:t>CLIQUEZ POUR MODIFIER</a:t>
            </a:r>
          </a:p>
        </p:txBody>
      </p:sp>
      <p:sp>
        <p:nvSpPr>
          <p:cNvPr id="32" name="Espace réservé au texte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3" name="Espace réservé au texte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’image en ligne 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CA" noProof="0"/>
              <a:t>Icône</a:t>
            </a:r>
          </a:p>
        </p:txBody>
      </p:sp>
      <p:sp>
        <p:nvSpPr>
          <p:cNvPr id="35" name="Espace réservé d’image en ligne 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CA" noProof="0"/>
              <a:t>Icône</a:t>
            </a:r>
          </a:p>
        </p:txBody>
      </p:sp>
      <p:sp>
        <p:nvSpPr>
          <p:cNvPr id="36" name="Espace réservé d’image en ligne 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CA" noProof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’image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fr-CA" noProof="0"/>
              <a:t>Titre</a:t>
            </a:r>
          </a:p>
        </p:txBody>
      </p:sp>
      <p:sp>
        <p:nvSpPr>
          <p:cNvPr id="5" name="Espace réservé au pied de page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CA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CA" noProof="0" smtClean="0"/>
              <a:t>‹N°›</a:t>
            </a:fld>
            <a:endParaRPr lang="fr-CA" noProof="0"/>
          </a:p>
        </p:txBody>
      </p:sp>
      <p:sp>
        <p:nvSpPr>
          <p:cNvPr id="13" name="Espace réservé du texte 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fr-CA" noProof="0"/>
              <a:t>CLIQUEZ POUR MODIFIER LES STYLES DU TEXTE PRINCIPAL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au texte 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fr-CA" noProof="0"/>
              <a:t>CLIQUEZ POUR MODIFIER LES STYLES DU TEXTE PRINCIPAL</a:t>
            </a:r>
          </a:p>
        </p:txBody>
      </p:sp>
      <p:sp>
        <p:nvSpPr>
          <p:cNvPr id="9" name="Espace réservé de l’image 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CA" noProof="0" smtClean="0"/>
              <a:t>‹N°›</a:t>
            </a:fld>
            <a:endParaRPr lang="fr-CA" noProof="0"/>
          </a:p>
        </p:txBody>
      </p:sp>
      <p:sp>
        <p:nvSpPr>
          <p:cNvPr id="16" name="Espace réservé au contenu 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fr-CA" sz="1600" noProof="0">
                <a:cs typeface="Biome Light" panose="020B0303030204020804" pitchFamily="34" charset="0"/>
              </a:rPr>
              <a:t>Cliquez pour modifier les styles du texte du masque.</a:t>
            </a:r>
          </a:p>
          <a:p>
            <a:pPr marL="0" indent="0" rtl="0">
              <a:buNone/>
            </a:pPr>
            <a:endParaRPr lang="fr-CA" noProof="0"/>
          </a:p>
        </p:txBody>
      </p:sp>
      <p:sp>
        <p:nvSpPr>
          <p:cNvPr id="17" name="Espace réservé au numéro de diapositiv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fr-CA" noProof="0" smtClean="0"/>
              <a:pPr/>
              <a:t>‹N°›</a:t>
            </a:fld>
            <a:endParaRPr lang="fr-CA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fr-CA" noProof="0"/>
              <a:t>Cliquez pour modifier le style du titre principal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à l’image 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fr-CA" noProof="0"/>
              <a:t>CLIQUEZ POUR MODIFIER LE TITRE PRINCIPAL</a:t>
            </a:r>
          </a:p>
        </p:txBody>
      </p:sp>
      <p:sp>
        <p:nvSpPr>
          <p:cNvPr id="3" name="Espace réservé au texte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CA" noProof="0"/>
              <a:t>MODIFIEZ LES STYLES DU TEXTE PRINCIPAL</a:t>
            </a:r>
          </a:p>
        </p:txBody>
      </p:sp>
      <p:sp>
        <p:nvSpPr>
          <p:cNvPr id="5" name="Espace réservé au pied de page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CA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CA" noProof="0" smtClean="0"/>
              <a:t>‹N°›</a:t>
            </a:fld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fr-CA" noProof="0"/>
              <a:t>TITRE DE LA DIAPOSITIVE ICI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fr-CA" noProof="0"/>
              <a:t>Modifiez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59" name="Espace réservé du numéro de diapositive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CA" noProof="0" smtClean="0"/>
              <a:t>‹N°›</a:t>
            </a:fld>
            <a:endParaRPr lang="fr-CA" noProof="0"/>
          </a:p>
        </p:txBody>
      </p:sp>
      <p:sp>
        <p:nvSpPr>
          <p:cNvPr id="5" name="Espace réservé à l’image 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9" name="Espace réservé à l’image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10" name="Espace réservé à l’image 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11" name="Espace réservé à l’image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12" name="Espace réservé à l’image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CA" noProof="0"/>
              <a:t>Cliquez sur l’icône pour ajouter une image</a:t>
            </a:r>
          </a:p>
        </p:txBody>
      </p:sp>
      <p:sp>
        <p:nvSpPr>
          <p:cNvPr id="13" name="Espace réservé à l’image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CA" noProof="0"/>
              <a:t>Cliquez sur l’icône pour ajouter une image.</a:t>
            </a:r>
          </a:p>
        </p:txBody>
      </p:sp>
      <p:sp>
        <p:nvSpPr>
          <p:cNvPr id="4" name="Rectangle 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fr-CA" noProof="0"/>
              <a:t>Cliquez pour modifier le style du titre maitre.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CA" noProof="0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CA" noProof="0" smtClean="0"/>
              <a:t>‹N°›</a:t>
            </a:fld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CA" noProof="0"/>
              <a:t>Cliquez sur l’icône pour ajouter une image.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fr-CA" noProof="0"/>
              <a:t>Cliquez pour modifier le style du titre maitre.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fr-CA" noProof="0"/>
              <a:t>CLIQUEZ POUR MODIFIER LES STYLES DU TEXTE PRINCIPAL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 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fr-CA" sz="4800" noProof="0"/>
              <a:t>Cliquez pour modifier le style du titre maitre.</a:t>
            </a:r>
          </a:p>
        </p:txBody>
      </p:sp>
      <p:sp>
        <p:nvSpPr>
          <p:cNvPr id="19" name="Espace réservé de l’image 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fr-CA" noProof="0"/>
              <a:t>Cliquez sur l’icône pour ajouter une image.</a:t>
            </a:r>
          </a:p>
        </p:txBody>
      </p:sp>
      <p:sp>
        <p:nvSpPr>
          <p:cNvPr id="18" name="Espace réservé de l’image 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fr-CA" noProof="0"/>
              <a:t>Cliquez sur l’icône pour ajouter une image.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fr-CA" spc="300" noProof="0">
                <a:solidFill>
                  <a:schemeClr val="tx1"/>
                </a:solidFill>
              </a:rPr>
              <a:t>Cliquez pour modifiez les styles du texte principal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CA" sz="1400" noProof="0">
                <a:solidFill>
                  <a:schemeClr val="tx1"/>
                </a:solidFill>
              </a:rPr>
              <a:t>Cliquez pour modifiez les styles du texte principal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fr-CA" spc="300" noProof="0">
                <a:solidFill>
                  <a:schemeClr val="tx1"/>
                </a:solidFill>
              </a:rPr>
              <a:t>Cliquez pour modifiez les styles du texte principal</a:t>
            </a:r>
          </a:p>
        </p:txBody>
      </p:sp>
      <p:sp>
        <p:nvSpPr>
          <p:cNvPr id="14" name="Espace réservé du contenu 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CA" sz="1400" noProof="0">
                <a:solidFill>
                  <a:schemeClr val="tx1"/>
                </a:solidFill>
              </a:rPr>
              <a:t>Cliquez pour modifiez les styles du texte principal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fr-CA" noProof="0" smtClean="0"/>
              <a:t>‹N°›</a:t>
            </a:fld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 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fr-CA" sz="4800" noProof="0"/>
              <a:t>Cliquez pour modifier le style du titre maitre.</a:t>
            </a:r>
          </a:p>
        </p:txBody>
      </p:sp>
      <p:sp>
        <p:nvSpPr>
          <p:cNvPr id="28" name="Espace réservé au texte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CA" noProof="0"/>
              <a:t>CLIQUEZ POUR MODIFIER LES STYLES DU TEXTE PRINCIPAL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24" name="Espace réservé de l’image 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CA" noProof="0"/>
              <a:t>Cliquez sur l’icône pour ajouter une image.</a:t>
            </a:r>
          </a:p>
        </p:txBody>
      </p:sp>
      <p:sp>
        <p:nvSpPr>
          <p:cNvPr id="25" name="Espace réservé de l’image 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CA" noProof="0"/>
              <a:t>Cliquez sur l’icône pour ajouter une image.</a:t>
            </a:r>
          </a:p>
        </p:txBody>
      </p:sp>
      <p:sp>
        <p:nvSpPr>
          <p:cNvPr id="26" name="Espace réservé de l’image 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CA" noProof="0"/>
              <a:t>Cliquez sur l’icône pour ajouter une image.</a:t>
            </a:r>
          </a:p>
        </p:txBody>
      </p:sp>
      <p:sp>
        <p:nvSpPr>
          <p:cNvPr id="29" name="Espace réservé au texte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CA" noProof="0"/>
              <a:t>CLIQUEZ POUR MODIFIER LES STYLES DU TEXTE PRINCIPAL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30" name="Espace réservé au texte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CA" noProof="0"/>
              <a:t>CLIQUEZ POUR MODIFIER LES STYLES DU TEXTE PRINCIPAL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31" name="Espace réservé du numéro de diapositive 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fr-CA" noProof="0" smtClean="0"/>
              <a:t>‹N°›</a:t>
            </a:fld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 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fr-CA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fr-CA" noProof="0"/>
              <a:t>Cliquez pour modifier les styles du texte du masque</a:t>
            </a:r>
          </a:p>
          <a:p>
            <a:pPr lvl="1" rtl="0"/>
            <a:r>
              <a:rPr lang="fr-CA" noProof="0"/>
              <a:t>Deuxième niveau</a:t>
            </a:r>
          </a:p>
          <a:p>
            <a:pPr lvl="2" rtl="0"/>
            <a:r>
              <a:rPr lang="fr-CA" noProof="0"/>
              <a:t>Troisième niveau</a:t>
            </a:r>
          </a:p>
          <a:p>
            <a:pPr lvl="3" rtl="0"/>
            <a:r>
              <a:rPr lang="fr-CA" noProof="0"/>
              <a:t>Quatrième niveau</a:t>
            </a:r>
          </a:p>
          <a:p>
            <a:pPr lvl="4" rtl="0"/>
            <a:r>
              <a:rPr lang="fr-CA" noProof="0"/>
              <a:t>Cinquième niveau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CA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CA" noProof="0" smtClean="0"/>
              <a:t>‹N°›</a:t>
            </a:fld>
            <a:endParaRPr lang="fr-CA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chart" Target="../charts/chart6.xm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descr="image abstrait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7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435527"/>
            <a:ext cx="6725615" cy="411882"/>
          </a:xfrm>
        </p:spPr>
        <p:txBody>
          <a:bodyPr rtlCol="0"/>
          <a:lstStyle/>
          <a:p>
            <a:pPr algn="l" rtl="0"/>
            <a:r>
              <a:rPr lang="fr-CA" sz="1400" dirty="0"/>
              <a:t>Présenté par: Paul Quentin Ondoa &amp; Joseph Jordan Ayissi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6083" y="2943147"/>
            <a:ext cx="8446883" cy="1596859"/>
          </a:xfrm>
        </p:spPr>
        <p:txBody>
          <a:bodyPr rtlCol="0"/>
          <a:lstStyle/>
          <a:p>
            <a:pPr rtl="0"/>
            <a:r>
              <a:rPr lang="fr-CA" sz="3200" b="1" dirty="0">
                <a:solidFill>
                  <a:srgbClr val="FFC000"/>
                </a:solidFill>
              </a:rPr>
              <a:t>Bienvenue à la présentation de notre projet intégré</a:t>
            </a:r>
            <a:endParaRPr lang="fr-CA" sz="3200" dirty="0"/>
          </a:p>
        </p:txBody>
      </p:sp>
      <p:pic>
        <p:nvPicPr>
          <p:cNvPr id="6" name="Image 5" descr="Une image contenant texte, affiche, Graphique, graphisme">
            <a:extLst>
              <a:ext uri="{FF2B5EF4-FFF2-40B4-BE49-F238E27FC236}">
                <a16:creationId xmlns:a16="http://schemas.microsoft.com/office/drawing/2014/main" id="{5ABE3874-0E32-C957-5A91-B9242F3D1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9" y="135802"/>
            <a:ext cx="1556684" cy="15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E4FA52-DE1A-3F06-8A99-8ECFD812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34A1B-AFE4-3E69-1E21-0C92E6D87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6F447-77B4-1D81-CA2A-766F460D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715E6C-CEE5-9729-9798-8FC8829C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D00E-E06F-80A8-2363-CEA392505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40435E-5B4D-C62B-B91C-A880A689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fr-CA" sz="4000" b="1" dirty="0">
                <a:solidFill>
                  <a:srgbClr val="FFC000"/>
                </a:solidFill>
              </a:rPr>
              <a:t>Schéma</a:t>
            </a:r>
            <a:r>
              <a:rPr lang="fr-CA" sz="4000" b="1" i="0" dirty="0">
                <a:solidFill>
                  <a:srgbClr val="FFC000"/>
                </a:solidFill>
                <a:effectLst/>
              </a:rPr>
              <a:t> de la base de données</a:t>
            </a:r>
          </a:p>
        </p:txBody>
      </p:sp>
      <p:sp>
        <p:nvSpPr>
          <p:cNvPr id="3" name="Espace réservé du numéro de diapositive 2">
            <a:extLst>
              <a:ext uri="{FF2B5EF4-FFF2-40B4-BE49-F238E27FC236}">
                <a16:creationId xmlns:a16="http://schemas.microsoft.com/office/drawing/2014/main" id="{AAA1729E-7F9F-812E-3343-37F923B61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Graphique" descr="Le graphique se place ici">
            <a:extLst>
              <a:ext uri="{FF2B5EF4-FFF2-40B4-BE49-F238E27FC236}">
                <a16:creationId xmlns:a16="http://schemas.microsoft.com/office/drawing/2014/main" id="{7C06ED97-E288-7861-3952-5D661CD8EB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0261783"/>
              </p:ext>
            </p:extLst>
          </p:nvPr>
        </p:nvGraphicFramePr>
        <p:xfrm>
          <a:off x="905347" y="1574311"/>
          <a:ext cx="10384324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168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2862" y="2355337"/>
            <a:ext cx="5167313" cy="1395569"/>
          </a:xfrm>
        </p:spPr>
        <p:txBody>
          <a:bodyPr rtlCol="0"/>
          <a:lstStyle/>
          <a:p>
            <a:pPr rtl="0"/>
            <a:endParaRPr lang="fr-CA" dirty="0"/>
          </a:p>
        </p:txBody>
      </p:sp>
      <p:pic>
        <p:nvPicPr>
          <p:cNvPr id="40" name="Espace réservé d’image 7" descr="image abstrait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2862" y="2355337"/>
            <a:ext cx="5167313" cy="1395569"/>
          </a:xfrm>
        </p:spPr>
        <p:txBody>
          <a:bodyPr rtlCol="0">
            <a:normAutofit/>
          </a:bodyPr>
          <a:lstStyle/>
          <a:p>
            <a:pPr rtl="0"/>
            <a:r>
              <a:rPr lang="fr-CA" sz="4000" b="1" spc="300" dirty="0">
                <a:solidFill>
                  <a:srgbClr val="FFC000"/>
                </a:solidFill>
              </a:rPr>
              <a:t>Démonstration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908871-C57D-393E-89E5-CA5DF8D5834A}"/>
              </a:ext>
            </a:extLst>
          </p:cNvPr>
          <p:cNvSpPr/>
          <p:nvPr/>
        </p:nvSpPr>
        <p:spPr>
          <a:xfrm>
            <a:off x="0" y="81481"/>
            <a:ext cx="2507810" cy="13399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Image 4" descr="Une image contenant texte, affiche, Graphique, graphisme">
            <a:extLst>
              <a:ext uri="{FF2B5EF4-FFF2-40B4-BE49-F238E27FC236}">
                <a16:creationId xmlns:a16="http://schemas.microsoft.com/office/drawing/2014/main" id="{3F8FC2DF-B2CD-3ACA-D5B5-79081958C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-1"/>
            <a:ext cx="2507811" cy="14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CBB91-1E3E-45F1-B4C3-B49FC1BA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04B7651-928F-B120-1244-24B082B2F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57B9E-7A1B-5358-F8BA-09D0CB1F8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9512A-834C-F2A4-3D86-3798E0401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AA70C1-379D-2566-D532-D7DE79E18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2FD6C3-334F-23B3-1FDF-0D264BCC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fr-CA" sz="4000" b="1" dirty="0">
                <a:solidFill>
                  <a:srgbClr val="FFC000"/>
                </a:solidFill>
                <a:latin typeface="+mn-lt"/>
              </a:rPr>
              <a:t>Difficultés rencontrées</a:t>
            </a:r>
            <a:endParaRPr lang="en-US" sz="3700" b="1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" name="Espace réservé du numéro de diapositive 2">
            <a:extLst>
              <a:ext uri="{FF2B5EF4-FFF2-40B4-BE49-F238E27FC236}">
                <a16:creationId xmlns:a16="http://schemas.microsoft.com/office/drawing/2014/main" id="{439ED5E6-2776-5E9F-2B4D-1ACEE806FD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Graphique" descr="Le graphique se place ici">
            <a:extLst>
              <a:ext uri="{FF2B5EF4-FFF2-40B4-BE49-F238E27FC236}">
                <a16:creationId xmlns:a16="http://schemas.microsoft.com/office/drawing/2014/main" id="{984DF1D1-F7BA-44A8-AA38-51136E94BF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4155637"/>
              </p:ext>
            </p:extLst>
          </p:nvPr>
        </p:nvGraphicFramePr>
        <p:xfrm>
          <a:off x="-4" y="1574311"/>
          <a:ext cx="12192004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3AE2E860-9473-98D4-E16A-1182186C9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292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70DC36B-81FE-2CA3-6E99-98BFACB1F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265" y="2494667"/>
            <a:ext cx="5881734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200000"/>
              </a:lnSpc>
            </a:pPr>
            <a:r>
              <a:rPr lang="fr-CA" sz="1400" b="0" i="0" dirty="0">
                <a:solidFill>
                  <a:srgbClr val="0D0D0D"/>
                </a:solidFill>
                <a:effectLst/>
              </a:rPr>
              <a:t>	</a:t>
            </a:r>
          </a:p>
          <a:p>
            <a:pPr algn="l">
              <a:lnSpc>
                <a:spcPct val="200000"/>
              </a:lnSpc>
            </a:pPr>
            <a:r>
              <a:rPr lang="fr-CA" sz="1400" dirty="0">
                <a:solidFill>
                  <a:srgbClr val="0D0D0D"/>
                </a:solidFill>
              </a:rPr>
              <a:t>	</a:t>
            </a:r>
            <a:r>
              <a:rPr lang="fr-CA" sz="1400" b="1" i="0" dirty="0">
                <a:solidFill>
                  <a:srgbClr val="0D0D0D"/>
                </a:solidFill>
                <a:effectLst/>
              </a:rPr>
              <a:t>Modification de la base de données</a:t>
            </a:r>
          </a:p>
          <a:p>
            <a:pPr algn="l">
              <a:lnSpc>
                <a:spcPct val="200000"/>
              </a:lnSpc>
            </a:pPr>
            <a:r>
              <a:rPr lang="fr-CA" sz="1400" b="1" dirty="0">
                <a:solidFill>
                  <a:srgbClr val="0D0D0D"/>
                </a:solidFill>
              </a:rPr>
              <a:t>	Intégration de la plateforme de paiement Stripe</a:t>
            </a:r>
          </a:p>
          <a:p>
            <a:pPr algn="l">
              <a:lnSpc>
                <a:spcPct val="200000"/>
              </a:lnSpc>
            </a:pPr>
            <a:r>
              <a:rPr lang="fr-CA" sz="1400" b="1" i="0" dirty="0">
                <a:solidFill>
                  <a:srgbClr val="0D0D0D"/>
                </a:solidFill>
                <a:effectLst/>
              </a:rPr>
              <a:t>	Upload des images lors de la création des catégories</a:t>
            </a:r>
            <a:r>
              <a:rPr lang="fr-CA" sz="1400" b="1" dirty="0">
                <a:solidFill>
                  <a:srgbClr val="0D0D0D"/>
                </a:solidFill>
              </a:rPr>
              <a:t> et produits</a:t>
            </a:r>
          </a:p>
          <a:p>
            <a:pPr algn="l">
              <a:lnSpc>
                <a:spcPct val="200000"/>
              </a:lnSpc>
            </a:pPr>
            <a:r>
              <a:rPr lang="fr-CA" sz="1400" b="1" i="0" dirty="0">
                <a:solidFill>
                  <a:srgbClr val="0D0D0D"/>
                </a:solidFill>
                <a:effectLst/>
              </a:rPr>
              <a:t>	Utilisation de Git pour l’échange des vers</a:t>
            </a:r>
            <a:r>
              <a:rPr lang="fr-CA" sz="1400" b="1" dirty="0">
                <a:solidFill>
                  <a:srgbClr val="0D0D0D"/>
                </a:solidFill>
              </a:rPr>
              <a:t>ions du site</a:t>
            </a:r>
            <a:endParaRPr lang="fr-CA" sz="1400" b="1" i="0" dirty="0">
              <a:solidFill>
                <a:srgbClr val="0D0D0D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15904B3-EC6D-B9EE-0270-451BA8892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4292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 descr="Une image contenant texte, affiche, Graphique, graphisme">
            <a:extLst>
              <a:ext uri="{FF2B5EF4-FFF2-40B4-BE49-F238E27FC236}">
                <a16:creationId xmlns:a16="http://schemas.microsoft.com/office/drawing/2014/main" id="{F66F110C-5684-CBDA-8411-0E88BA62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6957586" y="3131604"/>
            <a:ext cx="226337" cy="226337"/>
          </a:xfrm>
          <a:prstGeom prst="rect">
            <a:avLst/>
          </a:prstGeom>
        </p:spPr>
      </p:pic>
      <p:pic>
        <p:nvPicPr>
          <p:cNvPr id="7" name="Image 6" descr="Une image contenant texte, affiche, Graphique, graphisme">
            <a:extLst>
              <a:ext uri="{FF2B5EF4-FFF2-40B4-BE49-F238E27FC236}">
                <a16:creationId xmlns:a16="http://schemas.microsoft.com/office/drawing/2014/main" id="{F66F110C-5684-CBDA-8411-0E88BA62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6957586" y="3530213"/>
            <a:ext cx="226337" cy="226337"/>
          </a:xfrm>
          <a:prstGeom prst="rect">
            <a:avLst/>
          </a:prstGeom>
        </p:spPr>
      </p:pic>
      <p:pic>
        <p:nvPicPr>
          <p:cNvPr id="8" name="Image 7" descr="Une image contenant texte, affiche, Graphique, graphisme">
            <a:extLst>
              <a:ext uri="{FF2B5EF4-FFF2-40B4-BE49-F238E27FC236}">
                <a16:creationId xmlns:a16="http://schemas.microsoft.com/office/drawing/2014/main" id="{F66F110C-5684-CBDA-8411-0E88BA62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6957588" y="3989819"/>
            <a:ext cx="226337" cy="226337"/>
          </a:xfrm>
          <a:prstGeom prst="rect">
            <a:avLst/>
          </a:prstGeom>
        </p:spPr>
      </p:pic>
      <p:pic>
        <p:nvPicPr>
          <p:cNvPr id="9" name="Image 8" descr="Une image contenant texte, affiche, Graphique, graphisme">
            <a:extLst>
              <a:ext uri="{FF2B5EF4-FFF2-40B4-BE49-F238E27FC236}">
                <a16:creationId xmlns:a16="http://schemas.microsoft.com/office/drawing/2014/main" id="{683A603D-F3AC-1A16-280B-6B24947A9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6957586" y="4436597"/>
            <a:ext cx="226337" cy="2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0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27961-51DF-CB5C-13D5-74C886CA9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FFBDD9-E073-934F-DC6D-C3B379FCE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6AC25E-D3DB-06A5-9B34-6A0E962B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51D4F0-B9A4-3D89-3D17-E537C46A6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93A07A-8E4A-BA33-11D3-C0688C968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49E75E-9722-2ECB-3F6C-7A552E1B5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fr-CA" sz="4000" b="1" dirty="0">
                <a:solidFill>
                  <a:srgbClr val="FFC000"/>
                </a:solidFill>
                <a:latin typeface="+mn-lt"/>
              </a:rPr>
              <a:t>Conclusion</a:t>
            </a:r>
            <a:endParaRPr lang="en-US" sz="3700" b="1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" name="Espace réservé du numéro de diapositive 2">
            <a:extLst>
              <a:ext uri="{FF2B5EF4-FFF2-40B4-BE49-F238E27FC236}">
                <a16:creationId xmlns:a16="http://schemas.microsoft.com/office/drawing/2014/main" id="{9C057E4F-4FBE-58C7-29D9-2444ADC645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Graphique" descr="Le graphique se place ici">
            <a:extLst>
              <a:ext uri="{FF2B5EF4-FFF2-40B4-BE49-F238E27FC236}">
                <a16:creationId xmlns:a16="http://schemas.microsoft.com/office/drawing/2014/main" id="{71F7116F-8DC4-3D48-35BB-EDB42D13FD61}"/>
              </a:ext>
            </a:extLst>
          </p:cNvPr>
          <p:cNvGraphicFramePr>
            <a:graphicFrameLocks/>
          </p:cNvGraphicFramePr>
          <p:nvPr/>
        </p:nvGraphicFramePr>
        <p:xfrm>
          <a:off x="0" y="1574311"/>
          <a:ext cx="12192001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03B7A42A-9222-C7B9-7F4A-DF0118D7A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292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611E180-4B71-51C2-A343-2124E8019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5874" y="2755271"/>
            <a:ext cx="5181749" cy="17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200000"/>
              </a:lnSpc>
            </a:pPr>
            <a:r>
              <a:rPr lang="fr-CA" sz="1400" b="0" i="0" dirty="0">
                <a:solidFill>
                  <a:srgbClr val="0D0D0D"/>
                </a:solidFill>
                <a:effectLst/>
              </a:rPr>
              <a:t>	</a:t>
            </a:r>
            <a:r>
              <a:rPr lang="fr-CA" sz="1400" b="1" i="0" dirty="0">
                <a:solidFill>
                  <a:srgbClr val="0D0D0D"/>
                </a:solidFill>
                <a:effectLst/>
                <a:latin typeface="Söhne"/>
              </a:rPr>
              <a:t>Cosmechic : Un Projet Ambitieux</a:t>
            </a:r>
          </a:p>
          <a:p>
            <a:pPr lvl="2">
              <a:lnSpc>
                <a:spcPct val="200000"/>
              </a:lnSpc>
            </a:pPr>
            <a:r>
              <a:rPr lang="fr-CA" sz="1400" b="1" i="0" dirty="0">
                <a:solidFill>
                  <a:srgbClr val="0D0D0D"/>
                </a:solidFill>
                <a:effectLst/>
                <a:latin typeface="Söhne"/>
              </a:rPr>
              <a:t>Réflexion de Compétences et d'Expertise</a:t>
            </a:r>
            <a:endParaRPr lang="fr-CA" sz="1400" b="1" dirty="0">
              <a:solidFill>
                <a:srgbClr val="0D0D0D"/>
              </a:solidFill>
              <a:latin typeface="Söhne"/>
            </a:endParaRPr>
          </a:p>
          <a:p>
            <a:pPr lvl="2">
              <a:lnSpc>
                <a:spcPct val="200000"/>
              </a:lnSpc>
            </a:pPr>
            <a:r>
              <a:rPr lang="fr-CA" sz="1400" b="1" i="0" dirty="0">
                <a:solidFill>
                  <a:srgbClr val="0D0D0D"/>
                </a:solidFill>
                <a:effectLst/>
                <a:latin typeface="Söhne"/>
              </a:rPr>
              <a:t>Vision d'un Avenir Prometteur</a:t>
            </a:r>
          </a:p>
          <a:p>
            <a:pPr lvl="2">
              <a:lnSpc>
                <a:spcPct val="200000"/>
              </a:lnSpc>
            </a:pPr>
            <a:r>
              <a:rPr lang="fr-CA" sz="1400" b="1" i="0" dirty="0">
                <a:solidFill>
                  <a:srgbClr val="0D0D0D"/>
                </a:solidFill>
                <a:effectLst/>
                <a:latin typeface="Söhne"/>
              </a:rPr>
              <a:t>Clôture d'un Chapitre, Ouverture vers l'Avenir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A709780D-DF8F-EFFB-4297-FDA9AB73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4292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 descr="Une image contenant texte, affiche, Graphique, graphisme">
            <a:extLst>
              <a:ext uri="{FF2B5EF4-FFF2-40B4-BE49-F238E27FC236}">
                <a16:creationId xmlns:a16="http://schemas.microsoft.com/office/drawing/2014/main" id="{2A0F854E-7C97-78E6-80C6-05600ABC9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757186" y="2922284"/>
            <a:ext cx="226337" cy="226337"/>
          </a:xfrm>
          <a:prstGeom prst="rect">
            <a:avLst/>
          </a:prstGeom>
        </p:spPr>
      </p:pic>
      <p:pic>
        <p:nvPicPr>
          <p:cNvPr id="7" name="Image 6" descr="Une image contenant texte, affiche, Graphique, graphisme">
            <a:extLst>
              <a:ext uri="{FF2B5EF4-FFF2-40B4-BE49-F238E27FC236}">
                <a16:creationId xmlns:a16="http://schemas.microsoft.com/office/drawing/2014/main" id="{E26C1D2F-6BF9-53E7-6CD1-A3133A726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773382" y="3406001"/>
            <a:ext cx="226337" cy="226337"/>
          </a:xfrm>
          <a:prstGeom prst="rect">
            <a:avLst/>
          </a:prstGeom>
        </p:spPr>
      </p:pic>
      <p:pic>
        <p:nvPicPr>
          <p:cNvPr id="8" name="Image 7" descr="Une image contenant texte, affiche, Graphique, graphisme">
            <a:extLst>
              <a:ext uri="{FF2B5EF4-FFF2-40B4-BE49-F238E27FC236}">
                <a16:creationId xmlns:a16="http://schemas.microsoft.com/office/drawing/2014/main" id="{BB63C748-2DA3-8BD0-A91F-4BD32B4E1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773382" y="4283069"/>
            <a:ext cx="226337" cy="226337"/>
          </a:xfrm>
          <a:prstGeom prst="rect">
            <a:avLst/>
          </a:prstGeom>
        </p:spPr>
      </p:pic>
      <p:pic>
        <p:nvPicPr>
          <p:cNvPr id="9" name="Image 8" descr="Une image contenant texte, affiche, Graphique, graphisme">
            <a:extLst>
              <a:ext uri="{FF2B5EF4-FFF2-40B4-BE49-F238E27FC236}">
                <a16:creationId xmlns:a16="http://schemas.microsoft.com/office/drawing/2014/main" id="{AF3EB6E0-123F-87E8-67D9-4F5FE389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773382" y="3844535"/>
            <a:ext cx="226337" cy="2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9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2D3CA-A365-1E5D-A457-05EFC53D5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C00C20-ACE7-DE0D-1DEE-C7592F8D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3A1C47-F8E4-8B3F-6D37-134A4227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D348-ABCA-B008-B5D0-928A67E26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8A78CC-CD8F-6240-3302-8C23CD08C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A4AF4F-8E95-0084-A201-7833B363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48038"/>
            <a:ext cx="633944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CA" sz="4000" b="1" dirty="0">
                <a:solidFill>
                  <a:srgbClr val="FFC000"/>
                </a:solidFill>
              </a:rPr>
              <a:t>Introduction</a:t>
            </a:r>
          </a:p>
        </p:txBody>
      </p:sp>
      <p:sp>
        <p:nvSpPr>
          <p:cNvPr id="3" name="Espace réservé du numéro de diapositive 2">
            <a:extLst>
              <a:ext uri="{FF2B5EF4-FFF2-40B4-BE49-F238E27FC236}">
                <a16:creationId xmlns:a16="http://schemas.microsoft.com/office/drawing/2014/main" id="{130BD133-BEEE-8E6A-622D-769E54B34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Graphique" descr="Le graphique se place ici">
            <a:extLst>
              <a:ext uri="{FF2B5EF4-FFF2-40B4-BE49-F238E27FC236}">
                <a16:creationId xmlns:a16="http://schemas.microsoft.com/office/drawing/2014/main" id="{BB89A137-83EF-C05F-B960-D0F665D749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0505657"/>
              </p:ext>
            </p:extLst>
          </p:nvPr>
        </p:nvGraphicFramePr>
        <p:xfrm>
          <a:off x="0" y="1574310"/>
          <a:ext cx="12192000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677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606BD-072B-FEF1-21E9-4DC320538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89A2BE-2D27-4D49-4EF5-27F2B95BA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4C2E8-CA6F-EACB-6A78-C28F1270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01C378-401C-0A38-5F50-342195F7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3E1C72-3AD8-92D8-42A9-324C7BC23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3E5ED7-DBBF-3E7F-6BC0-1C2FB58A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48038"/>
            <a:ext cx="6339442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rtl="0"/>
            <a:r>
              <a:rPr lang="fr-CA" sz="4000" b="1" dirty="0">
                <a:solidFill>
                  <a:srgbClr val="FFC000"/>
                </a:solidFill>
              </a:rPr>
              <a:t>Présentation de l’entreprise</a:t>
            </a:r>
          </a:p>
        </p:txBody>
      </p:sp>
      <p:sp>
        <p:nvSpPr>
          <p:cNvPr id="3" name="Espace réservé du numéro de diapositive 2">
            <a:extLst>
              <a:ext uri="{FF2B5EF4-FFF2-40B4-BE49-F238E27FC236}">
                <a16:creationId xmlns:a16="http://schemas.microsoft.com/office/drawing/2014/main" id="{F0CD582A-00DF-DE21-6531-4EC2C2C6D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Graphique" descr="Le graphique se place ici">
            <a:extLst>
              <a:ext uri="{FF2B5EF4-FFF2-40B4-BE49-F238E27FC236}">
                <a16:creationId xmlns:a16="http://schemas.microsoft.com/office/drawing/2014/main" id="{9155B84C-C200-8548-410D-C7458D563B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9367624"/>
              </p:ext>
            </p:extLst>
          </p:nvPr>
        </p:nvGraphicFramePr>
        <p:xfrm>
          <a:off x="-1" y="1582936"/>
          <a:ext cx="12192001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6905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87082F-1AB6-CF74-D1E2-3F3D097A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58D7B9-1020-B01F-4871-89580D58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8814E9-0991-6E76-DD52-0550CA073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0A7BA2-FC3F-1959-1172-CD6F21070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7A14B-4702-0E70-97AC-B8EE2F0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3A516E-91E8-2D5A-C1E8-AA5F93FC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48038"/>
            <a:ext cx="6339442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CA" b="1" dirty="0">
                <a:solidFill>
                  <a:srgbClr val="FFC000"/>
                </a:solidFill>
              </a:rPr>
              <a:t>Besoins &amp; Problèmes</a:t>
            </a:r>
          </a:p>
        </p:txBody>
      </p:sp>
      <p:sp>
        <p:nvSpPr>
          <p:cNvPr id="3" name="Espace réservé du numéro de diapositive 2">
            <a:extLst>
              <a:ext uri="{FF2B5EF4-FFF2-40B4-BE49-F238E27FC236}">
                <a16:creationId xmlns:a16="http://schemas.microsoft.com/office/drawing/2014/main" id="{A988E625-D319-2E12-D117-74B58CBBD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Graphique" descr="Le graphique se place ici">
            <a:extLst>
              <a:ext uri="{FF2B5EF4-FFF2-40B4-BE49-F238E27FC236}">
                <a16:creationId xmlns:a16="http://schemas.microsoft.com/office/drawing/2014/main" id="{3074119B-41CE-A2AE-ADCC-8D4139B278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7153022"/>
              </p:ext>
            </p:extLst>
          </p:nvPr>
        </p:nvGraphicFramePr>
        <p:xfrm>
          <a:off x="-1" y="1574310"/>
          <a:ext cx="12192001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492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34F96-2755-327F-6E93-87AFACF1B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A035C5-103A-93B9-9510-F886B4B1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B1166-D00C-FB2D-3AB0-2A7B77E9A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1A882-CD13-AD52-C362-51A9A55AC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DF3A3-A8C5-F70B-E726-85A5AFB65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CA099E-417D-EF69-5272-98AE6474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48038"/>
            <a:ext cx="633944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b="1" dirty="0">
                <a:solidFill>
                  <a:srgbClr val="FFC000"/>
                </a:solidFill>
              </a:rPr>
              <a:t>Avantages</a:t>
            </a:r>
          </a:p>
        </p:txBody>
      </p:sp>
      <p:sp>
        <p:nvSpPr>
          <p:cNvPr id="3" name="Espace réservé du numéro de diapositive 2">
            <a:extLst>
              <a:ext uri="{FF2B5EF4-FFF2-40B4-BE49-F238E27FC236}">
                <a16:creationId xmlns:a16="http://schemas.microsoft.com/office/drawing/2014/main" id="{41A147AB-3566-8AC4-A2EA-65FD7C63A0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Graphique" descr="Le graphique se place ici">
            <a:extLst>
              <a:ext uri="{FF2B5EF4-FFF2-40B4-BE49-F238E27FC236}">
                <a16:creationId xmlns:a16="http://schemas.microsoft.com/office/drawing/2014/main" id="{AD204F83-696E-B773-219E-C6BACCFD13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882570"/>
              </p:ext>
            </p:extLst>
          </p:nvPr>
        </p:nvGraphicFramePr>
        <p:xfrm>
          <a:off x="-1" y="1574310"/>
          <a:ext cx="12192001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6773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DE8A5-6C34-9145-F2CF-27257206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9A92F8-203F-9B1F-0CD1-2166573F9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5C381-00B4-DE08-8AA1-561CE8C2A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1032B-D95D-8C6B-2ACF-885B44EDB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AF73DA-8BD6-817D-1797-FF0CE0BF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2AE88C-CB06-DEF0-B9BF-80CE740F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fr-CA" sz="4000" b="1" i="0" dirty="0">
                <a:solidFill>
                  <a:srgbClr val="FFC000"/>
                </a:solidFill>
                <a:effectLst/>
              </a:rPr>
              <a:t>Scénario Choisi</a:t>
            </a:r>
          </a:p>
        </p:txBody>
      </p:sp>
      <p:sp>
        <p:nvSpPr>
          <p:cNvPr id="3" name="Espace réservé du numéro de diapositive 2">
            <a:extLst>
              <a:ext uri="{FF2B5EF4-FFF2-40B4-BE49-F238E27FC236}">
                <a16:creationId xmlns:a16="http://schemas.microsoft.com/office/drawing/2014/main" id="{0B43B5AD-3962-3175-723A-D1754A1852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Graphique" descr="Le graphique se place ici">
            <a:extLst>
              <a:ext uri="{FF2B5EF4-FFF2-40B4-BE49-F238E27FC236}">
                <a16:creationId xmlns:a16="http://schemas.microsoft.com/office/drawing/2014/main" id="{A78375EE-3324-9C26-D5C5-2001EE4C62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2669503"/>
              </p:ext>
            </p:extLst>
          </p:nvPr>
        </p:nvGraphicFramePr>
        <p:xfrm>
          <a:off x="3916392" y="1574310"/>
          <a:ext cx="8275608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 5" descr="Une image contenant intérieur, plante, mur, parfum">
            <a:extLst>
              <a:ext uri="{FF2B5EF4-FFF2-40B4-BE49-F238E27FC236}">
                <a16:creationId xmlns:a16="http://schemas.microsoft.com/office/drawing/2014/main" id="{65E50BF1-109C-227C-1E7E-8159912742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trans="26000" scaling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74309"/>
            <a:ext cx="3916392" cy="52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4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4E472-E2F0-FCDF-17DF-08B1ECA90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E9310-76E7-0FF7-BB62-F06ADA38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B740A7-0DCC-7E37-1697-922A023F4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FF9DAE-339E-1F7C-EAC9-E2AD367DD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5ECA62-63C3-508E-CD66-930C644FE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BA4BC5-B5E1-8055-4093-4383C9FC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48038"/>
            <a:ext cx="633944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CA" sz="3600" b="1" i="0" dirty="0">
                <a:solidFill>
                  <a:srgbClr val="FFC000"/>
                </a:solidFill>
                <a:effectLst/>
              </a:rPr>
              <a:t>Technologies utilisées</a:t>
            </a:r>
            <a:endParaRPr lang="fr-CA" sz="3600" b="1" dirty="0">
              <a:solidFill>
                <a:srgbClr val="FFC000"/>
              </a:solidFill>
            </a:endParaRPr>
          </a:p>
        </p:txBody>
      </p:sp>
      <p:sp>
        <p:nvSpPr>
          <p:cNvPr id="3" name="Espace réservé du numéro de diapositive 2">
            <a:extLst>
              <a:ext uri="{FF2B5EF4-FFF2-40B4-BE49-F238E27FC236}">
                <a16:creationId xmlns:a16="http://schemas.microsoft.com/office/drawing/2014/main" id="{EE0E7EAE-3491-2006-1708-0A363D6D8F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Graphique" descr="Le graphique se place ici">
            <a:extLst>
              <a:ext uri="{FF2B5EF4-FFF2-40B4-BE49-F238E27FC236}">
                <a16:creationId xmlns:a16="http://schemas.microsoft.com/office/drawing/2014/main" id="{70527D72-6189-AB61-F12A-8012DFA772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4934187"/>
              </p:ext>
            </p:extLst>
          </p:nvPr>
        </p:nvGraphicFramePr>
        <p:xfrm>
          <a:off x="1" y="1574310"/>
          <a:ext cx="12191999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F0694C0-D45F-CAFC-353E-9B51D103E35E}"/>
              </a:ext>
            </a:extLst>
          </p:cNvPr>
          <p:cNvSpPr/>
          <p:nvPr/>
        </p:nvSpPr>
        <p:spPr>
          <a:xfrm>
            <a:off x="3994030" y="1574311"/>
            <a:ext cx="3588589" cy="1636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Image 6" descr="Une image contenant capture d’écran, logo, violet, texte">
            <a:extLst>
              <a:ext uri="{FF2B5EF4-FFF2-40B4-BE49-F238E27FC236}">
                <a16:creationId xmlns:a16="http://schemas.microsoft.com/office/drawing/2014/main" id="{E9532851-F060-A5FD-C0F0-59AD2E3AA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164" y="1571013"/>
            <a:ext cx="4134825" cy="17153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CED99B-E425-FE7A-4042-EC47EC4D358D}"/>
              </a:ext>
            </a:extLst>
          </p:cNvPr>
          <p:cNvSpPr/>
          <p:nvPr/>
        </p:nvSpPr>
        <p:spPr>
          <a:xfrm>
            <a:off x="8128856" y="1574309"/>
            <a:ext cx="4063144" cy="1636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Image 10" descr="Une image contenant texte, capture d’écran, logo, Police&#10;&#10;Description générée automatiquement">
            <a:extLst>
              <a:ext uri="{FF2B5EF4-FFF2-40B4-BE49-F238E27FC236}">
                <a16:creationId xmlns:a16="http://schemas.microsoft.com/office/drawing/2014/main" id="{CD6D2935-29FC-62E3-BBC9-9DAB8A8A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855" y="1574308"/>
            <a:ext cx="4078812" cy="171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75DB37-D509-D795-FBDE-7FE20096E68F}"/>
              </a:ext>
            </a:extLst>
          </p:cNvPr>
          <p:cNvSpPr/>
          <p:nvPr/>
        </p:nvSpPr>
        <p:spPr>
          <a:xfrm>
            <a:off x="0" y="3357228"/>
            <a:ext cx="3204927" cy="1719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7" name="Image 16" descr="Une image contenant texte, Système d’exploitation, logiciel, Police">
            <a:extLst>
              <a:ext uri="{FF2B5EF4-FFF2-40B4-BE49-F238E27FC236}">
                <a16:creationId xmlns:a16="http://schemas.microsoft.com/office/drawing/2014/main" id="{039A05AF-A6D4-B613-647D-52BD57276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66419"/>
            <a:ext cx="3521797" cy="16899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2B7CF1-F9F5-F5CE-9E50-C786E5077974}"/>
              </a:ext>
            </a:extLst>
          </p:cNvPr>
          <p:cNvSpPr/>
          <p:nvPr/>
        </p:nvSpPr>
        <p:spPr>
          <a:xfrm>
            <a:off x="3978360" y="3648973"/>
            <a:ext cx="3300626" cy="1264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0" name="Image 19" descr="Une image contenant texte, Police, Graphique, graphisme">
            <a:extLst>
              <a:ext uri="{FF2B5EF4-FFF2-40B4-BE49-F238E27FC236}">
                <a16:creationId xmlns:a16="http://schemas.microsoft.com/office/drawing/2014/main" id="{5226CB45-63E3-B229-A2DE-6A23D30D6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5202" y="3377746"/>
            <a:ext cx="4150488" cy="169733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9E8CA8A-FA98-9BE7-805E-EE8A89692CC9}"/>
              </a:ext>
            </a:extLst>
          </p:cNvPr>
          <p:cNvSpPr/>
          <p:nvPr/>
        </p:nvSpPr>
        <p:spPr>
          <a:xfrm>
            <a:off x="8142390" y="3707659"/>
            <a:ext cx="4063144" cy="1206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2" name="Image 31" descr="Une image contenant texte, Graphique, capture d’écran, conception">
            <a:extLst>
              <a:ext uri="{FF2B5EF4-FFF2-40B4-BE49-F238E27FC236}">
                <a16:creationId xmlns:a16="http://schemas.microsoft.com/office/drawing/2014/main" id="{1610CFF7-DF61-CC25-EE8B-190D67412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57228"/>
            <a:ext cx="3521797" cy="1717854"/>
          </a:xfrm>
          <a:prstGeom prst="rect">
            <a:avLst/>
          </a:prstGeom>
        </p:spPr>
      </p:pic>
      <p:pic>
        <p:nvPicPr>
          <p:cNvPr id="34" name="Image 33" descr="Une image contenant texte, conception, Graphique, logo">
            <a:extLst>
              <a:ext uri="{FF2B5EF4-FFF2-40B4-BE49-F238E27FC236}">
                <a16:creationId xmlns:a16="http://schemas.microsoft.com/office/drawing/2014/main" id="{B58DFBD0-EBD1-DE5D-1CA7-641120D25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2389" y="3377746"/>
            <a:ext cx="4049610" cy="163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5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F46439-756D-E6F9-82B0-AEAF6511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59B170-AF6B-4BD8-5517-66F773FD2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75B6EF-0B5E-F4BF-DB15-D879D2A07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D2C16-C87A-A998-24FC-9862946A9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7A1F7E-13C9-5363-3370-48E213E2E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FED387-3728-ACA1-2E23-1A4FE741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fr-CA" sz="4000" b="1" i="0" dirty="0">
                <a:solidFill>
                  <a:srgbClr val="FFC000"/>
                </a:solidFill>
                <a:effectLst/>
              </a:rPr>
              <a:t>Plan du site de la boutique</a:t>
            </a:r>
          </a:p>
        </p:txBody>
      </p:sp>
      <p:sp>
        <p:nvSpPr>
          <p:cNvPr id="3" name="Espace réservé du numéro de diapositive 2">
            <a:extLst>
              <a:ext uri="{FF2B5EF4-FFF2-40B4-BE49-F238E27FC236}">
                <a16:creationId xmlns:a16="http://schemas.microsoft.com/office/drawing/2014/main" id="{BF902CEC-620F-4F86-6DC4-B2EB41446D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Graphique" descr="Le graphique se place ici">
            <a:extLst>
              <a:ext uri="{FF2B5EF4-FFF2-40B4-BE49-F238E27FC236}">
                <a16:creationId xmlns:a16="http://schemas.microsoft.com/office/drawing/2014/main" id="{091711F9-2DE4-FCA4-6EE6-588E164E81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909011"/>
              </p:ext>
            </p:extLst>
          </p:nvPr>
        </p:nvGraphicFramePr>
        <p:xfrm>
          <a:off x="0" y="1574311"/>
          <a:ext cx="12191997" cy="5283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36762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B66FA-9C7D-540D-968B-CB4841A6C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FAE698-BD46-0937-B1EF-3510C5405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3997DB-BAF9-E1B2-EECB-6A6690C53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91A32E-3B7B-A50F-2693-13B4EF94F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98BD29-FA38-8710-F3AA-05866007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1F9F07-397C-58FA-34CD-A8000247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CA" sz="4000" b="1" dirty="0">
                <a:solidFill>
                  <a:srgbClr val="FFC000"/>
                </a:solidFill>
                <a:latin typeface="+mn-lt"/>
              </a:rPr>
              <a:t>Schéma du Diagramme de l’ Administrateur</a:t>
            </a:r>
            <a:endParaRPr lang="en-US" sz="3700" b="1" kern="1200" dirty="0">
              <a:solidFill>
                <a:srgbClr val="FFC000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" name="Espace réservé du numéro de diapositive 2">
            <a:extLst>
              <a:ext uri="{FF2B5EF4-FFF2-40B4-BE49-F238E27FC236}">
                <a16:creationId xmlns:a16="http://schemas.microsoft.com/office/drawing/2014/main" id="{075CED7B-95B0-A22B-C538-3414F08EE5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Graphique" descr="Le graphique se place ici">
            <a:extLst>
              <a:ext uri="{FF2B5EF4-FFF2-40B4-BE49-F238E27FC236}">
                <a16:creationId xmlns:a16="http://schemas.microsoft.com/office/drawing/2014/main" id="{BE1A99D7-6805-E33A-477D-D755E188EDEF}"/>
              </a:ext>
            </a:extLst>
          </p:cNvPr>
          <p:cNvGraphicFramePr>
            <a:graphicFrameLocks/>
          </p:cNvGraphicFramePr>
          <p:nvPr/>
        </p:nvGraphicFramePr>
        <p:xfrm>
          <a:off x="2" y="1574310"/>
          <a:ext cx="931652" cy="5283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0D9CEB5B-EAF9-A8C1-2773-4CCAEDB3E086}"/>
              </a:ext>
            </a:extLst>
          </p:cNvPr>
          <p:cNvSpPr txBox="1"/>
          <p:nvPr/>
        </p:nvSpPr>
        <p:spPr>
          <a:xfrm>
            <a:off x="405442" y="1574310"/>
            <a:ext cx="11298877" cy="8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A" sz="1200" dirty="0"/>
              <a:t>	</a:t>
            </a:r>
          </a:p>
          <a:p>
            <a:pPr>
              <a:lnSpc>
                <a:spcPct val="150000"/>
              </a:lnSpc>
            </a:pPr>
            <a:endParaRPr lang="fr-CA" sz="1200" dirty="0"/>
          </a:p>
          <a:p>
            <a:pPr>
              <a:lnSpc>
                <a:spcPct val="150000"/>
              </a:lnSpc>
            </a:pPr>
            <a:r>
              <a:rPr lang="fr-CA" sz="1200" dirty="0"/>
              <a:t>	</a:t>
            </a:r>
          </a:p>
        </p:txBody>
      </p:sp>
      <p:pic>
        <p:nvPicPr>
          <p:cNvPr id="8" name="Image 7" descr="Une image contenant texte, capture d’écran, Rectangle, carré">
            <a:extLst>
              <a:ext uri="{FF2B5EF4-FFF2-40B4-BE49-F238E27FC236}">
                <a16:creationId xmlns:a16="http://schemas.microsoft.com/office/drawing/2014/main" id="{C5A305D6-C80D-5CCA-EAC0-373F5CDB4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" y="1574308"/>
            <a:ext cx="12192003" cy="52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1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98_TF55661986_Win32" id="{71C564B0-FE65-41BB-BB3C-2EE2F755D4D8}" vid="{31E3D742-6D2A-47CE-A732-B3A7E1E8400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la technologie</Template>
  <TotalTime>858</TotalTime>
  <Words>330</Words>
  <Application>Microsoft Office PowerPoint</Application>
  <PresentationFormat>Grand écran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Biome Light</vt:lpstr>
      <vt:lpstr>Calibri</vt:lpstr>
      <vt:lpstr>Calibri Light</vt:lpstr>
      <vt:lpstr>Söhne</vt:lpstr>
      <vt:lpstr>Wingdings</vt:lpstr>
      <vt:lpstr>Thème Office</vt:lpstr>
      <vt:lpstr>Présentation PowerPoint</vt:lpstr>
      <vt:lpstr>Introduction</vt:lpstr>
      <vt:lpstr>Présentation de l’entreprise</vt:lpstr>
      <vt:lpstr>Besoins &amp; Problèmes</vt:lpstr>
      <vt:lpstr>Avantages</vt:lpstr>
      <vt:lpstr>Scénario Choisi</vt:lpstr>
      <vt:lpstr>Technologies utilisées</vt:lpstr>
      <vt:lpstr>Plan du site de la boutique</vt:lpstr>
      <vt:lpstr>Schéma du Diagramme de l’ Administrateur</vt:lpstr>
      <vt:lpstr>Schéma de la base de données</vt:lpstr>
      <vt:lpstr>Démonstration</vt:lpstr>
      <vt:lpstr>Difficultés rencontrées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Cosmechic</dc:title>
  <dc:creator>Paul Ondoa Bidzo</dc:creator>
  <cp:lastModifiedBy>Paul Ondoa Bidzo</cp:lastModifiedBy>
  <cp:revision>11</cp:revision>
  <dcterms:created xsi:type="dcterms:W3CDTF">2024-02-22T10:16:48Z</dcterms:created>
  <dcterms:modified xsi:type="dcterms:W3CDTF">2024-03-01T12:20:34Z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